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 id="2147483780" r:id="rId2"/>
    <p:sldMasterId id="2147483783" r:id="rId3"/>
    <p:sldMasterId id="2147483787" r:id="rId4"/>
  </p:sldMasterIdLst>
  <p:notesMasterIdLst>
    <p:notesMasterId r:id="rId63"/>
  </p:notesMasterIdLst>
  <p:sldIdLst>
    <p:sldId id="294"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267" r:id="rId26"/>
    <p:sldId id="257" r:id="rId27"/>
    <p:sldId id="258" r:id="rId28"/>
    <p:sldId id="259" r:id="rId29"/>
    <p:sldId id="260" r:id="rId30"/>
    <p:sldId id="261" r:id="rId31"/>
    <p:sldId id="262" r:id="rId32"/>
    <p:sldId id="263" r:id="rId33"/>
    <p:sldId id="264" r:id="rId34"/>
    <p:sldId id="265" r:id="rId35"/>
    <p:sldId id="266"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A71B5-917F-44B9-84B1-F90A87802BD9}">
          <p14:sldIdLst>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267"/>
            <p14:sldId id="257"/>
            <p14:sldId id="258"/>
            <p14:sldId id="259"/>
            <p14:sldId id="260"/>
            <p14:sldId id="261"/>
            <p14:sldId id="262"/>
            <p14:sldId id="263"/>
            <p14:sldId id="264"/>
            <p14:sldId id="265"/>
            <p14:sldId id="266"/>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4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BDF5A-FB92-435E-BABB-AD8EBDF80C96}" type="doc">
      <dgm:prSet loTypeId="urn:microsoft.com/office/officeart/2008/layout/LinedList" loCatId="list" qsTypeId="urn:microsoft.com/office/officeart/2005/8/quickstyle/simple1" qsCatId="simple" csTypeId="urn:microsoft.com/office/officeart/2005/8/colors/accent1_3" csCatId="accent1" phldr="1"/>
      <dgm:spPr/>
      <dgm:t>
        <a:bodyPr/>
        <a:lstStyle/>
        <a:p>
          <a:endParaRPr lang="en-US"/>
        </a:p>
      </dgm:t>
    </dgm:pt>
    <dgm:pt modelId="{5781DB3D-D2C5-4394-A12F-D9F2AB4A9BC9}">
      <dgm:prSet/>
      <dgm:spPr/>
      <dgm:t>
        <a:bodyPr/>
        <a:lstStyle/>
        <a:p>
          <a:r>
            <a:rPr lang="en-US" dirty="0"/>
            <a:t>Location: the border between Kenya and Tanzania</a:t>
          </a:r>
        </a:p>
      </dgm:t>
    </dgm:pt>
    <dgm:pt modelId="{5945211C-91E4-4EAB-AAF7-F56CC5B0B301}" type="parTrans" cxnId="{4CEFAAD6-91D7-4E10-B682-825EF28BD6D0}">
      <dgm:prSet/>
      <dgm:spPr/>
      <dgm:t>
        <a:bodyPr/>
        <a:lstStyle/>
        <a:p>
          <a:endParaRPr lang="en-US"/>
        </a:p>
      </dgm:t>
    </dgm:pt>
    <dgm:pt modelId="{CE24A495-30AC-4C68-8E15-1E34BE43532C}" type="sibTrans" cxnId="{4CEFAAD6-91D7-4E10-B682-825EF28BD6D0}">
      <dgm:prSet/>
      <dgm:spPr/>
      <dgm:t>
        <a:bodyPr/>
        <a:lstStyle/>
        <a:p>
          <a:endParaRPr lang="en-US"/>
        </a:p>
      </dgm:t>
    </dgm:pt>
    <dgm:pt modelId="{8907E4C2-E610-42DB-838E-E8F34D3ABF6D}">
      <dgm:prSet/>
      <dgm:spPr/>
      <dgm:t>
        <a:bodyPr/>
        <a:lstStyle/>
        <a:p>
          <a:r>
            <a:rPr lang="en-US" dirty="0"/>
            <a:t>Component: natural mixture of substances called natron </a:t>
          </a:r>
        </a:p>
      </dgm:t>
    </dgm:pt>
    <dgm:pt modelId="{EC49F947-859D-4B03-95A8-ECFD6B1C29A1}" type="parTrans" cxnId="{6D98C700-FBD1-4E2A-B4EC-D686190FC373}">
      <dgm:prSet/>
      <dgm:spPr/>
      <dgm:t>
        <a:bodyPr/>
        <a:lstStyle/>
        <a:p>
          <a:endParaRPr lang="ro-RO"/>
        </a:p>
      </dgm:t>
    </dgm:pt>
    <dgm:pt modelId="{4BAEA619-A458-417A-A8E0-C69C8D582381}" type="sibTrans" cxnId="{6D98C700-FBD1-4E2A-B4EC-D686190FC373}">
      <dgm:prSet/>
      <dgm:spPr/>
      <dgm:t>
        <a:bodyPr/>
        <a:lstStyle/>
        <a:p>
          <a:endParaRPr lang="ro-RO"/>
        </a:p>
      </dgm:t>
    </dgm:pt>
    <dgm:pt modelId="{326BCB1D-90F0-4C03-8333-0A2A12332AB8}">
      <dgm:prSet/>
      <dgm:spPr/>
      <dgm:t>
        <a:bodyPr/>
        <a:lstStyle/>
        <a:p>
          <a:r>
            <a:rPr lang="en-US" b="0" dirty="0"/>
            <a:t>Other name: </a:t>
          </a:r>
          <a:r>
            <a:rPr lang="ro-RO" b="0" i="0" dirty="0"/>
            <a:t>Natronmeer</a:t>
          </a:r>
          <a:endParaRPr lang="en-US" b="0" dirty="0"/>
        </a:p>
      </dgm:t>
    </dgm:pt>
    <dgm:pt modelId="{D0FBB0F6-6FEA-4F95-822C-2211EC8F0A78}" type="parTrans" cxnId="{25A5B1CE-DF18-4ED4-ACFE-A0C9D3F2F507}">
      <dgm:prSet/>
      <dgm:spPr/>
      <dgm:t>
        <a:bodyPr/>
        <a:lstStyle/>
        <a:p>
          <a:endParaRPr lang="ro-RO"/>
        </a:p>
      </dgm:t>
    </dgm:pt>
    <dgm:pt modelId="{08736E31-5C26-4714-B524-2693265463FC}" type="sibTrans" cxnId="{25A5B1CE-DF18-4ED4-ACFE-A0C9D3F2F507}">
      <dgm:prSet/>
      <dgm:spPr/>
      <dgm:t>
        <a:bodyPr/>
        <a:lstStyle/>
        <a:p>
          <a:endParaRPr lang="ro-RO"/>
        </a:p>
      </dgm:t>
    </dgm:pt>
    <dgm:pt modelId="{BB54583E-3E81-4DB3-B5B4-14A70E1472DC}" type="pres">
      <dgm:prSet presAssocID="{C35BDF5A-FB92-435E-BABB-AD8EBDF80C96}" presName="vert0" presStyleCnt="0">
        <dgm:presLayoutVars>
          <dgm:dir/>
          <dgm:animOne val="branch"/>
          <dgm:animLvl val="lvl"/>
        </dgm:presLayoutVars>
      </dgm:prSet>
      <dgm:spPr/>
    </dgm:pt>
    <dgm:pt modelId="{1CEB5ECD-14C3-42A2-AAB8-BF3BC9BAE66B}" type="pres">
      <dgm:prSet presAssocID="{5781DB3D-D2C5-4394-A12F-D9F2AB4A9BC9}" presName="thickLine" presStyleLbl="alignNode1" presStyleIdx="0" presStyleCnt="3"/>
      <dgm:spPr/>
    </dgm:pt>
    <dgm:pt modelId="{A7172984-6944-41ED-A4D4-4DEA27309A10}" type="pres">
      <dgm:prSet presAssocID="{5781DB3D-D2C5-4394-A12F-D9F2AB4A9BC9}" presName="horz1" presStyleCnt="0"/>
      <dgm:spPr/>
    </dgm:pt>
    <dgm:pt modelId="{1B1E4796-1762-4334-AF95-5014635668FF}" type="pres">
      <dgm:prSet presAssocID="{5781DB3D-D2C5-4394-A12F-D9F2AB4A9BC9}" presName="tx1" presStyleLbl="revTx" presStyleIdx="0" presStyleCnt="3"/>
      <dgm:spPr/>
    </dgm:pt>
    <dgm:pt modelId="{393551BD-62ED-44F9-94EB-71DB3A8194E2}" type="pres">
      <dgm:prSet presAssocID="{5781DB3D-D2C5-4394-A12F-D9F2AB4A9BC9}" presName="vert1" presStyleCnt="0"/>
      <dgm:spPr/>
    </dgm:pt>
    <dgm:pt modelId="{C7462135-A39A-4515-904B-089EF1E4043B}" type="pres">
      <dgm:prSet presAssocID="{8907E4C2-E610-42DB-838E-E8F34D3ABF6D}" presName="thickLine" presStyleLbl="alignNode1" presStyleIdx="1" presStyleCnt="3"/>
      <dgm:spPr/>
    </dgm:pt>
    <dgm:pt modelId="{8C771C1C-466B-480E-8424-D1F01CE96432}" type="pres">
      <dgm:prSet presAssocID="{8907E4C2-E610-42DB-838E-E8F34D3ABF6D}" presName="horz1" presStyleCnt="0"/>
      <dgm:spPr/>
    </dgm:pt>
    <dgm:pt modelId="{2186F7BF-5C0C-467A-B4B4-D21B47772795}" type="pres">
      <dgm:prSet presAssocID="{8907E4C2-E610-42DB-838E-E8F34D3ABF6D}" presName="tx1" presStyleLbl="revTx" presStyleIdx="1" presStyleCnt="3"/>
      <dgm:spPr/>
    </dgm:pt>
    <dgm:pt modelId="{4C2A2E87-9F06-4415-BC69-4376C3A48DD3}" type="pres">
      <dgm:prSet presAssocID="{8907E4C2-E610-42DB-838E-E8F34D3ABF6D}" presName="vert1" presStyleCnt="0"/>
      <dgm:spPr/>
    </dgm:pt>
    <dgm:pt modelId="{77A06F82-9981-4B53-ADB2-5C23FC2E1470}" type="pres">
      <dgm:prSet presAssocID="{326BCB1D-90F0-4C03-8333-0A2A12332AB8}" presName="thickLine" presStyleLbl="alignNode1" presStyleIdx="2" presStyleCnt="3"/>
      <dgm:spPr/>
    </dgm:pt>
    <dgm:pt modelId="{BD8E98BE-6F3D-4C07-8396-358C7E3CDBEC}" type="pres">
      <dgm:prSet presAssocID="{326BCB1D-90F0-4C03-8333-0A2A12332AB8}" presName="horz1" presStyleCnt="0"/>
      <dgm:spPr/>
    </dgm:pt>
    <dgm:pt modelId="{0C8133EE-EF0D-4CBE-BC72-BF9038385798}" type="pres">
      <dgm:prSet presAssocID="{326BCB1D-90F0-4C03-8333-0A2A12332AB8}" presName="tx1" presStyleLbl="revTx" presStyleIdx="2" presStyleCnt="3"/>
      <dgm:spPr/>
    </dgm:pt>
    <dgm:pt modelId="{677AFB31-0442-4D5E-8AE1-7A0748470776}" type="pres">
      <dgm:prSet presAssocID="{326BCB1D-90F0-4C03-8333-0A2A12332AB8}" presName="vert1" presStyleCnt="0"/>
      <dgm:spPr/>
    </dgm:pt>
  </dgm:ptLst>
  <dgm:cxnLst>
    <dgm:cxn modelId="{6D98C700-FBD1-4E2A-B4EC-D686190FC373}" srcId="{C35BDF5A-FB92-435E-BABB-AD8EBDF80C96}" destId="{8907E4C2-E610-42DB-838E-E8F34D3ABF6D}" srcOrd="1" destOrd="0" parTransId="{EC49F947-859D-4B03-95A8-ECFD6B1C29A1}" sibTransId="{4BAEA619-A458-417A-A8E0-C69C8D582381}"/>
    <dgm:cxn modelId="{3D61CD1A-353D-4C24-9753-24E6B504FD8B}" type="presOf" srcId="{8907E4C2-E610-42DB-838E-E8F34D3ABF6D}" destId="{2186F7BF-5C0C-467A-B4B4-D21B47772795}" srcOrd="0" destOrd="0" presId="urn:microsoft.com/office/officeart/2008/layout/LinedList"/>
    <dgm:cxn modelId="{E2A2B020-ED7D-4213-AA23-358AEA73C573}" type="presOf" srcId="{326BCB1D-90F0-4C03-8333-0A2A12332AB8}" destId="{0C8133EE-EF0D-4CBE-BC72-BF9038385798}" srcOrd="0" destOrd="0" presId="urn:microsoft.com/office/officeart/2008/layout/LinedList"/>
    <dgm:cxn modelId="{301D1F91-CB05-4877-AC9D-200DB6767FE0}" type="presOf" srcId="{5781DB3D-D2C5-4394-A12F-D9F2AB4A9BC9}" destId="{1B1E4796-1762-4334-AF95-5014635668FF}" srcOrd="0" destOrd="0" presId="urn:microsoft.com/office/officeart/2008/layout/LinedList"/>
    <dgm:cxn modelId="{87FFCE9E-B030-4FC6-A248-D8FD9D82D909}" type="presOf" srcId="{C35BDF5A-FB92-435E-BABB-AD8EBDF80C96}" destId="{BB54583E-3E81-4DB3-B5B4-14A70E1472DC}" srcOrd="0" destOrd="0" presId="urn:microsoft.com/office/officeart/2008/layout/LinedList"/>
    <dgm:cxn modelId="{25A5B1CE-DF18-4ED4-ACFE-A0C9D3F2F507}" srcId="{C35BDF5A-FB92-435E-BABB-AD8EBDF80C96}" destId="{326BCB1D-90F0-4C03-8333-0A2A12332AB8}" srcOrd="2" destOrd="0" parTransId="{D0FBB0F6-6FEA-4F95-822C-2211EC8F0A78}" sibTransId="{08736E31-5C26-4714-B524-2693265463FC}"/>
    <dgm:cxn modelId="{4CEFAAD6-91D7-4E10-B682-825EF28BD6D0}" srcId="{C35BDF5A-FB92-435E-BABB-AD8EBDF80C96}" destId="{5781DB3D-D2C5-4394-A12F-D9F2AB4A9BC9}" srcOrd="0" destOrd="0" parTransId="{5945211C-91E4-4EAB-AAF7-F56CC5B0B301}" sibTransId="{CE24A495-30AC-4C68-8E15-1E34BE43532C}"/>
    <dgm:cxn modelId="{92DF087B-0397-4A47-A95A-A383E40E322E}" type="presParOf" srcId="{BB54583E-3E81-4DB3-B5B4-14A70E1472DC}" destId="{1CEB5ECD-14C3-42A2-AAB8-BF3BC9BAE66B}" srcOrd="0" destOrd="0" presId="urn:microsoft.com/office/officeart/2008/layout/LinedList"/>
    <dgm:cxn modelId="{E2450210-DBA7-40E4-872F-6EA14DFD8D86}" type="presParOf" srcId="{BB54583E-3E81-4DB3-B5B4-14A70E1472DC}" destId="{A7172984-6944-41ED-A4D4-4DEA27309A10}" srcOrd="1" destOrd="0" presId="urn:microsoft.com/office/officeart/2008/layout/LinedList"/>
    <dgm:cxn modelId="{4C8B02AD-B85D-41DF-8927-96A37AE92D91}" type="presParOf" srcId="{A7172984-6944-41ED-A4D4-4DEA27309A10}" destId="{1B1E4796-1762-4334-AF95-5014635668FF}" srcOrd="0" destOrd="0" presId="urn:microsoft.com/office/officeart/2008/layout/LinedList"/>
    <dgm:cxn modelId="{30DF8747-D4F7-439B-AD42-F75634BBCF57}" type="presParOf" srcId="{A7172984-6944-41ED-A4D4-4DEA27309A10}" destId="{393551BD-62ED-44F9-94EB-71DB3A8194E2}" srcOrd="1" destOrd="0" presId="urn:microsoft.com/office/officeart/2008/layout/LinedList"/>
    <dgm:cxn modelId="{207B1766-4F0C-4D77-9A53-2619F051F681}" type="presParOf" srcId="{BB54583E-3E81-4DB3-B5B4-14A70E1472DC}" destId="{C7462135-A39A-4515-904B-089EF1E4043B}" srcOrd="2" destOrd="0" presId="urn:microsoft.com/office/officeart/2008/layout/LinedList"/>
    <dgm:cxn modelId="{828A7CAE-3180-4023-A00E-EA24230A6E56}" type="presParOf" srcId="{BB54583E-3E81-4DB3-B5B4-14A70E1472DC}" destId="{8C771C1C-466B-480E-8424-D1F01CE96432}" srcOrd="3" destOrd="0" presId="urn:microsoft.com/office/officeart/2008/layout/LinedList"/>
    <dgm:cxn modelId="{CE40A861-BA44-4838-B723-1FF33D910267}" type="presParOf" srcId="{8C771C1C-466B-480E-8424-D1F01CE96432}" destId="{2186F7BF-5C0C-467A-B4B4-D21B47772795}" srcOrd="0" destOrd="0" presId="urn:microsoft.com/office/officeart/2008/layout/LinedList"/>
    <dgm:cxn modelId="{AB2EBF42-8156-4C3E-A000-AA60E07CC564}" type="presParOf" srcId="{8C771C1C-466B-480E-8424-D1F01CE96432}" destId="{4C2A2E87-9F06-4415-BC69-4376C3A48DD3}" srcOrd="1" destOrd="0" presId="urn:microsoft.com/office/officeart/2008/layout/LinedList"/>
    <dgm:cxn modelId="{B3B7EFC0-1EBE-48DC-A3D5-1A3E93E038CD}" type="presParOf" srcId="{BB54583E-3E81-4DB3-B5B4-14A70E1472DC}" destId="{77A06F82-9981-4B53-ADB2-5C23FC2E1470}" srcOrd="4" destOrd="0" presId="urn:microsoft.com/office/officeart/2008/layout/LinedList"/>
    <dgm:cxn modelId="{0BDD7FBE-CB76-4007-9ACA-7DABC5C7B791}" type="presParOf" srcId="{BB54583E-3E81-4DB3-B5B4-14A70E1472DC}" destId="{BD8E98BE-6F3D-4C07-8396-358C7E3CDBEC}" srcOrd="5" destOrd="0" presId="urn:microsoft.com/office/officeart/2008/layout/LinedList"/>
    <dgm:cxn modelId="{840AF942-A73A-4052-905C-2C5620A16AA0}" type="presParOf" srcId="{BD8E98BE-6F3D-4C07-8396-358C7E3CDBEC}" destId="{0C8133EE-EF0D-4CBE-BC72-BF9038385798}" srcOrd="0" destOrd="0" presId="urn:microsoft.com/office/officeart/2008/layout/LinedList"/>
    <dgm:cxn modelId="{C035E630-767F-40EF-8662-67BD596449FA}" type="presParOf" srcId="{BD8E98BE-6F3D-4C07-8396-358C7E3CDBEC}" destId="{677AFB31-0442-4D5E-8AE1-7A074847077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B5ECD-14C3-42A2-AAB8-BF3BC9BAE66B}">
      <dsp:nvSpPr>
        <dsp:cNvPr id="0" name=""/>
        <dsp:cNvSpPr/>
      </dsp:nvSpPr>
      <dsp:spPr>
        <a:xfrm>
          <a:off x="0" y="1903"/>
          <a:ext cx="10353675" cy="0"/>
        </a:xfrm>
        <a:prstGeom prst="line">
          <a:avLst/>
        </a:prstGeom>
        <a:solidFill>
          <a:schemeClr val="accent1">
            <a:shade val="80000"/>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E4796-1762-4334-AF95-5014635668FF}">
      <dsp:nvSpPr>
        <dsp:cNvPr id="0" name=""/>
        <dsp:cNvSpPr/>
      </dsp:nvSpPr>
      <dsp:spPr>
        <a:xfrm>
          <a:off x="0" y="1903"/>
          <a:ext cx="10353675" cy="129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Location: the border between Kenya and Tanzania</a:t>
          </a:r>
        </a:p>
      </dsp:txBody>
      <dsp:txXfrm>
        <a:off x="0" y="1903"/>
        <a:ext cx="10353675" cy="1298187"/>
      </dsp:txXfrm>
    </dsp:sp>
    <dsp:sp modelId="{C7462135-A39A-4515-904B-089EF1E4043B}">
      <dsp:nvSpPr>
        <dsp:cNvPr id="0" name=""/>
        <dsp:cNvSpPr/>
      </dsp:nvSpPr>
      <dsp:spPr>
        <a:xfrm>
          <a:off x="0" y="1300090"/>
          <a:ext cx="10353675" cy="0"/>
        </a:xfrm>
        <a:prstGeom prst="line">
          <a:avLst/>
        </a:prstGeom>
        <a:solidFill>
          <a:schemeClr val="accent1">
            <a:shade val="80000"/>
            <a:hueOff val="0"/>
            <a:satOff val="0"/>
            <a:lumOff val="6228"/>
            <a:alphaOff val="0"/>
          </a:schemeClr>
        </a:solidFill>
        <a:ln w="15875" cap="rnd" cmpd="sng" algn="ctr">
          <a:solidFill>
            <a:schemeClr val="accent1">
              <a:shade val="80000"/>
              <a:hueOff val="0"/>
              <a:satOff val="0"/>
              <a:lumOff val="622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86F7BF-5C0C-467A-B4B4-D21B47772795}">
      <dsp:nvSpPr>
        <dsp:cNvPr id="0" name=""/>
        <dsp:cNvSpPr/>
      </dsp:nvSpPr>
      <dsp:spPr>
        <a:xfrm>
          <a:off x="0" y="1300090"/>
          <a:ext cx="10353675" cy="129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Component: natural mixture of substances called natron </a:t>
          </a:r>
        </a:p>
      </dsp:txBody>
      <dsp:txXfrm>
        <a:off x="0" y="1300090"/>
        <a:ext cx="10353675" cy="1298187"/>
      </dsp:txXfrm>
    </dsp:sp>
    <dsp:sp modelId="{77A06F82-9981-4B53-ADB2-5C23FC2E1470}">
      <dsp:nvSpPr>
        <dsp:cNvPr id="0" name=""/>
        <dsp:cNvSpPr/>
      </dsp:nvSpPr>
      <dsp:spPr>
        <a:xfrm>
          <a:off x="0" y="2598278"/>
          <a:ext cx="10353675" cy="0"/>
        </a:xfrm>
        <a:prstGeom prst="line">
          <a:avLst/>
        </a:prstGeom>
        <a:solidFill>
          <a:schemeClr val="accent1">
            <a:shade val="80000"/>
            <a:hueOff val="0"/>
            <a:satOff val="0"/>
            <a:lumOff val="12456"/>
            <a:alphaOff val="0"/>
          </a:schemeClr>
        </a:solidFill>
        <a:ln w="15875" cap="rnd" cmpd="sng" algn="ctr">
          <a:solidFill>
            <a:schemeClr val="accent1">
              <a:shade val="80000"/>
              <a:hueOff val="0"/>
              <a:satOff val="0"/>
              <a:lumOff val="124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8133EE-EF0D-4CBE-BC72-BF9038385798}">
      <dsp:nvSpPr>
        <dsp:cNvPr id="0" name=""/>
        <dsp:cNvSpPr/>
      </dsp:nvSpPr>
      <dsp:spPr>
        <a:xfrm>
          <a:off x="0" y="2598278"/>
          <a:ext cx="10353675" cy="129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kern="1200" dirty="0"/>
            <a:t>Other name: </a:t>
          </a:r>
          <a:r>
            <a:rPr lang="ro-RO" sz="3800" b="0" i="0" kern="1200" dirty="0"/>
            <a:t>Natronmeer</a:t>
          </a:r>
          <a:endParaRPr lang="en-US" sz="3800" b="0" kern="1200" dirty="0"/>
        </a:p>
      </dsp:txBody>
      <dsp:txXfrm>
        <a:off x="0" y="2598278"/>
        <a:ext cx="10353675" cy="129818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7CC71-D4D8-4704-BE64-4635F440413B}" type="datetimeFigureOut">
              <a:rPr lang="en-US" smtClean="0"/>
              <a:t>30-Mar-18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D9B98-7BE9-438C-9352-67E4E63431C0}" type="slidenum">
              <a:rPr lang="en-US" smtClean="0"/>
              <a:t>‹#›</a:t>
            </a:fld>
            <a:endParaRPr lang="en-US"/>
          </a:p>
        </p:txBody>
      </p:sp>
    </p:spTree>
    <p:extLst>
      <p:ext uri="{BB962C8B-B14F-4D97-AF65-F5344CB8AC3E}">
        <p14:creationId xmlns:p14="http://schemas.microsoft.com/office/powerpoint/2010/main" val="1430965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689D5-D939-4FEE-89BD-5E28437B2E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9586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689D5-D939-4FEE-89BD-5E28437B2E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90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30-Mar-18</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30-Mar-18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30-Mar-18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9347200" y="152399"/>
            <a:ext cx="26416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8" name="Rectangle 7"/>
          <p:cNvSpPr/>
          <p:nvPr/>
        </p:nvSpPr>
        <p:spPr>
          <a:xfrm>
            <a:off x="203200" y="153923"/>
            <a:ext cx="89408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3" name="Subtitle 2"/>
          <p:cNvSpPr>
            <a:spLocks noGrp="1"/>
          </p:cNvSpPr>
          <p:nvPr>
            <p:ph type="subTitle" idx="1"/>
          </p:nvPr>
        </p:nvSpPr>
        <p:spPr>
          <a:xfrm>
            <a:off x="9347200" y="2052960"/>
            <a:ext cx="26416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pPr defTabSz="914400"/>
            <a:fld id="{3921340C-ACAF-4DF7-AC37-07A1CDCEA434}" type="datetimeFigureOut">
              <a:rPr lang="en-US" smtClean="0">
                <a:solidFill>
                  <a:srgbClr val="CCD1B9"/>
                </a:solidFill>
              </a:rPr>
              <a:pPr defTabSz="914400"/>
              <a:t>30-Mar-18</a:t>
            </a:fld>
            <a:endParaRPr lang="en-US">
              <a:solidFill>
                <a:srgbClr val="CCD1B9"/>
              </a:solidFill>
            </a:endParaRPr>
          </a:p>
        </p:txBody>
      </p:sp>
      <p:sp>
        <p:nvSpPr>
          <p:cNvPr id="11" name="Slide Number Placeholder 10"/>
          <p:cNvSpPr>
            <a:spLocks noGrp="1"/>
          </p:cNvSpPr>
          <p:nvPr>
            <p:ph type="sldNum" sz="quarter" idx="11"/>
          </p:nvPr>
        </p:nvSpPr>
        <p:spPr/>
        <p:txBody>
          <a:bodyPr/>
          <a:lstStyle>
            <a:lvl1pPr>
              <a:defRPr>
                <a:solidFill>
                  <a:srgbClr val="FFFFFF"/>
                </a:solidFill>
              </a:defRPr>
            </a:lvl1pPr>
          </a:lstStyle>
          <a:p>
            <a:pPr defTabSz="914400"/>
            <a:fld id="{2C7DD17B-BD98-48F9-9540-D5A32239556C}" type="slidenum">
              <a:rPr lang="en-US" smtClean="0"/>
              <a:pPr defTabSz="91440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pPr defTabSz="914400"/>
            <a:endParaRPr lang="en-US">
              <a:solidFill>
                <a:srgbClr val="CCD1B9"/>
              </a:solidFill>
            </a:endParaRPr>
          </a:p>
        </p:txBody>
      </p:sp>
      <p:sp>
        <p:nvSpPr>
          <p:cNvPr id="13" name="Title 12"/>
          <p:cNvSpPr>
            <a:spLocks noGrp="1"/>
          </p:cNvSpPr>
          <p:nvPr>
            <p:ph type="title"/>
          </p:nvPr>
        </p:nvSpPr>
        <p:spPr>
          <a:xfrm>
            <a:off x="609600" y="2052960"/>
            <a:ext cx="8432800" cy="1828800"/>
          </a:xfrm>
        </p:spPr>
        <p:txBody>
          <a:bodyPr/>
          <a:lstStyle>
            <a:lvl1pPr algn="r">
              <a:defRPr sz="4200" spc="150" baseline="0"/>
            </a:lvl1pPr>
          </a:lstStyle>
          <a:p>
            <a:r>
              <a:rPr lang="en-US"/>
              <a:t>Click to edit Master title style</a:t>
            </a:r>
            <a:endParaRPr lang="en-US" dirty="0"/>
          </a:p>
        </p:txBody>
      </p:sp>
    </p:spTree>
    <p:extLst>
      <p:ext uri="{BB962C8B-B14F-4D97-AF65-F5344CB8AC3E}">
        <p14:creationId xmlns:p14="http://schemas.microsoft.com/office/powerpoint/2010/main" val="2839152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14400"/>
            <a:fld id="{3921340C-ACAF-4DF7-AC37-07A1CDCEA434}" type="datetimeFigureOut">
              <a:rPr lang="en-US" smtClean="0">
                <a:solidFill>
                  <a:srgbClr val="534949"/>
                </a:solidFill>
              </a:rPr>
              <a:pPr defTabSz="914400"/>
              <a:t>30-Mar-18</a:t>
            </a:fld>
            <a:endParaRPr lang="en-US">
              <a:solidFill>
                <a:srgbClr val="534949"/>
              </a:solidFill>
            </a:endParaRPr>
          </a:p>
        </p:txBody>
      </p:sp>
      <p:sp>
        <p:nvSpPr>
          <p:cNvPr id="5" name="Footer Placeholder 4"/>
          <p:cNvSpPr>
            <a:spLocks noGrp="1"/>
          </p:cNvSpPr>
          <p:nvPr>
            <p:ph type="ftr" sz="quarter" idx="11"/>
          </p:nvPr>
        </p:nvSpPr>
        <p:spPr/>
        <p:txBody>
          <a:bodyPr/>
          <a:lstStyle/>
          <a:p>
            <a:pPr defTabSz="914400"/>
            <a:endParaRPr lang="en-US">
              <a:solidFill>
                <a:srgbClr val="534949"/>
              </a:solidFill>
            </a:endParaRPr>
          </a:p>
        </p:txBody>
      </p:sp>
      <p:sp>
        <p:nvSpPr>
          <p:cNvPr id="6" name="Slide Number Placeholder 5"/>
          <p:cNvSpPr>
            <a:spLocks noGrp="1"/>
          </p:cNvSpPr>
          <p:nvPr>
            <p:ph type="sldNum" sz="quarter" idx="12"/>
          </p:nvPr>
        </p:nvSpPr>
        <p:spPr/>
        <p:txBody>
          <a:bodyPr/>
          <a:lstStyle/>
          <a:p>
            <a:pPr defTabSz="914400"/>
            <a:fld id="{2C7DD17B-BD98-48F9-9540-D5A32239556C}" type="slidenum">
              <a:rPr lang="en-US" smtClean="0">
                <a:solidFill>
                  <a:srgbClr val="534949"/>
                </a:solidFill>
              </a:rPr>
              <a:pPr defTabSz="914400"/>
              <a:t>‹#›</a:t>
            </a:fld>
            <a:endParaRPr lang="en-US">
              <a:solidFill>
                <a:srgbClr val="534949"/>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369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44B50C3-F357-42D5-B397-F6BB68DA207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30-Mar-18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1EF681-0026-4F24-927A-433191FE14D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9195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44B50C3-F357-42D5-B397-F6BB68DA207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30-Mar-18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1EF681-0026-4F24-927A-433191FE14D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032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44B50C3-F357-42D5-B397-F6BB68DA207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30-Mar-18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1EF681-0026-4F24-927A-433191FE14D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49216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C633830-2244-49AE-BC4A-47F415C177C6}" type="datetimeFigureOut">
              <a:rPr kumimoji="0" lang="en-US" sz="1000" b="0" i="0" u="none" strike="noStrike" kern="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30-Mar-18</a:t>
            </a:fld>
            <a:endParaRPr kumimoji="0" lang="en-US" sz="1000" b="0" i="0" u="none" strike="noStrike" kern="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2AC27A5A-7290-4DE1-BA94-4BE8A8E57DCF}" type="slidenum">
              <a:rPr kumimoji="0" lang="en-US" sz="1000" b="0" i="0" u="none" strike="noStrike" kern="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1000" b="0" i="0" u="none" strike="noStrike" kern="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Arial"/>
              <a:cs typeface="Arial"/>
              <a:sym typeface="Arial"/>
            </a:endParaRPr>
          </a:p>
        </p:txBody>
      </p:sp>
    </p:spTree>
    <p:extLst>
      <p:ext uri="{BB962C8B-B14F-4D97-AF65-F5344CB8AC3E}">
        <p14:creationId xmlns:p14="http://schemas.microsoft.com/office/powerpoint/2010/main" val="61527112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663A388F-1D8E-4C87-9FE7-F076F9EEB0C7}" type="datetimeFigureOut">
              <a:rPr kumimoji="0" lang="ro-RO" sz="1000" b="0" i="0" u="none" strike="noStrike" kern="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30.03.2018</a:t>
            </a:fld>
            <a:endParaRPr kumimoji="0" lang="ro-RO" sz="1000" b="0" i="0" u="none" strike="noStrike" kern="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ro-RO" sz="1000" b="0" i="0" u="none" strike="noStrike" kern="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C0FF720-F409-4C3E-B5CF-8B1D515E0BD0}" type="slidenum">
              <a:rPr kumimoji="0" lang="ro-RO" sz="1000" b="0" i="0" u="none" strike="noStrike" kern="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ro-RO" sz="1000" b="0" i="0" u="none" strike="noStrike" kern="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Arial"/>
              <a:cs typeface="Arial"/>
              <a:sym typeface="Arial"/>
            </a:endParaRPr>
          </a:p>
        </p:txBody>
      </p:sp>
    </p:spTree>
    <p:extLst>
      <p:ext uri="{BB962C8B-B14F-4D97-AF65-F5344CB8AC3E}">
        <p14:creationId xmlns:p14="http://schemas.microsoft.com/office/powerpoint/2010/main" val="3178554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30-Mar-18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30-Mar-18</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30-Mar-18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30-Mar-18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30-Mar-18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30-Mar-18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30-Mar-18</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30-Mar-18</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30-Mar-18</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03200" y="1634971"/>
            <a:ext cx="11775736"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203199" y="152401"/>
            <a:ext cx="11752063"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508000" y="355847"/>
            <a:ext cx="11175013" cy="105439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7999" y="1719071"/>
            <a:ext cx="11210524" cy="4407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94517" y="6356350"/>
            <a:ext cx="2844800" cy="274320"/>
          </a:xfrm>
          <a:prstGeom prst="rect">
            <a:avLst/>
          </a:prstGeom>
        </p:spPr>
        <p:txBody>
          <a:bodyPr vert="horz" lIns="91440" tIns="45720" rIns="91440" bIns="45720" rtlCol="0" anchor="ctr"/>
          <a:lstStyle>
            <a:lvl1pPr algn="l">
              <a:defRPr sz="1100">
                <a:solidFill>
                  <a:schemeClr val="tx2"/>
                </a:solidFill>
              </a:defRPr>
            </a:lvl1pPr>
          </a:lstStyle>
          <a:p>
            <a:fld id="{3921340C-ACAF-4DF7-AC37-07A1CDCEA434}" type="datetimeFigureOut">
              <a:rPr lang="en-US" smtClean="0"/>
              <a:t>30-Mar-18</a:t>
            </a:fld>
            <a:endParaRPr lang="en-US"/>
          </a:p>
        </p:txBody>
      </p:sp>
      <p:sp>
        <p:nvSpPr>
          <p:cNvPr id="5" name="Footer Placeholder 4"/>
          <p:cNvSpPr>
            <a:spLocks noGrp="1"/>
          </p:cNvSpPr>
          <p:nvPr>
            <p:ph type="ftr" sz="quarter" idx="3"/>
          </p:nvPr>
        </p:nvSpPr>
        <p:spPr>
          <a:xfrm>
            <a:off x="4064000" y="6356350"/>
            <a:ext cx="44704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10979573" y="6355080"/>
            <a:ext cx="777288"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2C7DD17B-BD98-48F9-9540-D5A32239556C}" type="slidenum">
              <a:rPr lang="en-US" smtClean="0"/>
              <a:t>‹#›</a:t>
            </a:fld>
            <a:endParaRPr lang="en-US"/>
          </a:p>
        </p:txBody>
      </p:sp>
    </p:spTree>
    <p:extLst>
      <p:ext uri="{BB962C8B-B14F-4D97-AF65-F5344CB8AC3E}">
        <p14:creationId xmlns:p14="http://schemas.microsoft.com/office/powerpoint/2010/main" val="2156979649"/>
      </p:ext>
    </p:extLst>
  </p:cSld>
  <p:clrMap bg1="lt1" tx1="dk1" bg2="lt2" tx2="dk2" accent1="accent1" accent2="accent2" accent3="accent3" accent4="accent4" accent5="accent5" accent6="accent6" hlink="hlink" folHlink="folHlink"/>
  <p:sldLayoutIdLst>
    <p:sldLayoutId id="2147483781" r:id="rId1"/>
    <p:sldLayoutId id="2147483782" r:id="rId2"/>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4B50C3-F357-42D5-B397-F6BB68DA2079}" type="datetimeFigureOut">
              <a:rPr lang="en-US" smtClean="0"/>
              <a:t>30-Mar-18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1EF681-0026-4F24-927A-433191FE14D2}" type="slidenum">
              <a:rPr lang="en-US" smtClean="0"/>
              <a:t>‹#›</a:t>
            </a:fld>
            <a:endParaRPr lang="en-US"/>
          </a:p>
        </p:txBody>
      </p:sp>
    </p:spTree>
    <p:extLst>
      <p:ext uri="{BB962C8B-B14F-4D97-AF65-F5344CB8AC3E}">
        <p14:creationId xmlns:p14="http://schemas.microsoft.com/office/powerpoint/2010/main" val="304644739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30-Mar-18</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extLst>
      <p:ext uri="{BB962C8B-B14F-4D97-AF65-F5344CB8AC3E}">
        <p14:creationId xmlns:p14="http://schemas.microsoft.com/office/powerpoint/2010/main" val="816249132"/>
      </p:ext>
    </p:extLst>
  </p:cSld>
  <p:clrMap bg1="dk1" tx1="lt1" bg2="dk2" tx2="lt2" accent1="accent1" accent2="accent2" accent3="accent3" accent4="accent4" accent5="accent5" accent6="accent6" hlink="hlink" folHlink="folHlink"/>
  <p:sldLayoutIdLst>
    <p:sldLayoutId id="2147483788" r:id="rId1"/>
    <p:sldLayoutId id="2147483789" r:id="rId2"/>
  </p:sldLayoutIdLst>
  <p:transition>
    <p:fade thruBlk="1"/>
  </p:transition>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17.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image" Target="../media/image4.jpeg"/><Relationship Id="rId1" Type="http://schemas.openxmlformats.org/officeDocument/2006/relationships/slideLayout" Target="../slideLayouts/slideLayout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7.xml"/><Relationship Id="rId5" Type="http://schemas.openxmlformats.org/officeDocument/2006/relationships/image" Target="../media/image32.jp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8.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hyperlink" Target="http://www.cunoastelumea.ro/lacul-natron-din-tanzania-locul-care-poate-transforma-vietuitoarele-in-pietre-ce-proprietati-are-apa-de-aici/" TargetMode="External"/><Relationship Id="rId3" Type="http://schemas.openxmlformats.org/officeDocument/2006/relationships/hyperlink" Target="http://www.ziare.com/magazin/specie/cel-mai-divers-loc-de-pe-terra-din-punct-de-vedere-al-speciilor-1189966" TargetMode="External"/><Relationship Id="rId7" Type="http://schemas.openxmlformats.org/officeDocument/2006/relationships/hyperlink" Target="https://ro.wikipedia.org/wiki/Lacul_Natron" TargetMode="External"/><Relationship Id="rId2" Type="http://schemas.openxmlformats.org/officeDocument/2006/relationships/hyperlink" Target="https://ro.wikipedia.org/wiki/Valea_Mor%C8%9Bii" TargetMode="External"/><Relationship Id="rId1" Type="http://schemas.openxmlformats.org/officeDocument/2006/relationships/slideLayout" Target="../slideLayouts/slideLayout17.xml"/><Relationship Id="rId6" Type="http://schemas.openxmlformats.org/officeDocument/2006/relationships/hyperlink" Target="https://ro.wikipedia.org/wiki/Dallol,_Etiopia" TargetMode="External"/><Relationship Id="rId5" Type="http://schemas.openxmlformats.org/officeDocument/2006/relationships/hyperlink" Target="http://travel.descopera.ro/13214849-Ilha-da-Queimada-Grande-cea-mai-periculoasa-insula-din-lume" TargetMode="External"/><Relationship Id="rId4" Type="http://schemas.openxmlformats.org/officeDocument/2006/relationships/hyperlink" Target="http://www.letsgo.ro/oras/parcul-national-madidi-3056/"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2.xml"/><Relationship Id="rId5" Type="http://schemas.openxmlformats.org/officeDocument/2006/relationships/image" Target="../media/image50.jpe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7.xml"/><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4.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7.gif"/></Relationships>
</file>

<file path=ppt/slides/_rels/slide5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gif"/><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gif"/><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gi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7.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17.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81C884-07E0-4F83-B9EE-08711AAD4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837" y="1758645"/>
            <a:ext cx="3813746" cy="3813746"/>
          </a:xfrm>
          <a:prstGeom prst="rect">
            <a:avLst/>
          </a:prstGeom>
        </p:spPr>
      </p:pic>
      <p:pic>
        <p:nvPicPr>
          <p:cNvPr id="15" name="Picture 14">
            <a:extLst>
              <a:ext uri="{FF2B5EF4-FFF2-40B4-BE49-F238E27FC236}">
                <a16:creationId xmlns:a16="http://schemas.microsoft.com/office/drawing/2014/main" id="{335CCEF2-699C-44C0-9DD0-FD4A450C7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52" y="1408675"/>
            <a:ext cx="4850669" cy="4850669"/>
          </a:xfrm>
          <a:prstGeom prst="rect">
            <a:avLst/>
          </a:prstGeom>
        </p:spPr>
      </p:pic>
      <p:sp>
        <p:nvSpPr>
          <p:cNvPr id="24" name="Rectangle 23">
            <a:extLst>
              <a:ext uri="{FF2B5EF4-FFF2-40B4-BE49-F238E27FC236}">
                <a16:creationId xmlns:a16="http://schemas.microsoft.com/office/drawing/2014/main" id="{98E884DC-C258-4ABD-B2FE-EFFDBB0DF9CD}"/>
              </a:ext>
            </a:extLst>
          </p:cNvPr>
          <p:cNvSpPr/>
          <p:nvPr/>
        </p:nvSpPr>
        <p:spPr>
          <a:xfrm>
            <a:off x="3564835" y="598656"/>
            <a:ext cx="4320208" cy="92333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w="9525">
                  <a:solidFill>
                    <a:prstClr val="black"/>
                  </a:solidFill>
                  <a:prstDash val="solid"/>
                </a:ln>
                <a:solidFill>
                  <a:srgbClr val="5F5F5F"/>
                </a:solidFill>
                <a:effectLst>
                  <a:outerShdw blurRad="12700" dist="38100" dir="2700000" algn="tl" rotWithShape="0">
                    <a:srgbClr val="5F5F5F">
                      <a:lumMod val="60000"/>
                      <a:lumOff val="40000"/>
                    </a:srgbClr>
                  </a:outerShdw>
                </a:effectLst>
                <a:uLnTx/>
                <a:uFillTx/>
                <a:latin typeface="Arial"/>
                <a:cs typeface="Arial"/>
                <a:sym typeface="Arial"/>
              </a:rPr>
              <a:t>TOP 5</a:t>
            </a:r>
          </a:p>
        </p:txBody>
      </p:sp>
      <p:sp>
        <p:nvSpPr>
          <p:cNvPr id="25" name="TextBox 24">
            <a:extLst>
              <a:ext uri="{FF2B5EF4-FFF2-40B4-BE49-F238E27FC236}">
                <a16:creationId xmlns:a16="http://schemas.microsoft.com/office/drawing/2014/main" id="{110BC8D1-CF7C-4594-9932-7CFB150FE658}"/>
              </a:ext>
            </a:extLst>
          </p:cNvPr>
          <p:cNvSpPr txBox="1"/>
          <p:nvPr/>
        </p:nvSpPr>
        <p:spPr>
          <a:xfrm>
            <a:off x="3503959" y="2305878"/>
            <a:ext cx="4850669" cy="141577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1800" b="0" i="0" u="none" strike="noStrike" kern="0" cap="none" spc="0" normalizeH="0" baseline="0" noProof="0" dirty="0">
                <a:ln>
                  <a:noFill/>
                </a:ln>
                <a:solidFill>
                  <a:srgbClr val="000000"/>
                </a:solidFill>
                <a:effectLst/>
                <a:uLnTx/>
                <a:uFillTx/>
                <a:latin typeface="AR JULIAN" panose="02000000000000000000" pitchFamily="2" charset="0"/>
                <a:cs typeface="Arial"/>
                <a:sym typeface="Arial"/>
              </a:rPr>
              <a:t>Most </a:t>
            </a:r>
            <a:r>
              <a:rPr lang="en-US" kern="0" dirty="0">
                <a:solidFill>
                  <a:srgbClr val="000000"/>
                </a:solidFill>
                <a:latin typeface="AR JULIAN" panose="02000000000000000000" pitchFamily="2" charset="0"/>
                <a:cs typeface="Arial"/>
                <a:sym typeface="Arial"/>
              </a:rPr>
              <a:t>d</a:t>
            </a:r>
            <a:r>
              <a:rPr kumimoji="0" lang="en-US" sz="1800" b="0" i="0" u="none" strike="noStrike" kern="0" cap="none" spc="0" normalizeH="0" baseline="0" noProof="0" dirty="0" err="1">
                <a:ln>
                  <a:noFill/>
                </a:ln>
                <a:solidFill>
                  <a:srgbClr val="000000"/>
                </a:solidFill>
                <a:effectLst/>
                <a:uLnTx/>
                <a:uFillTx/>
                <a:latin typeface="AR JULIAN" panose="02000000000000000000" pitchFamily="2" charset="0"/>
                <a:cs typeface="Arial"/>
                <a:sym typeface="Arial"/>
              </a:rPr>
              <a:t>angerous</a:t>
            </a:r>
            <a:r>
              <a:rPr kumimoji="0" lang="en-US" sz="1800" b="0" i="0" u="none" strike="noStrike" kern="0" cap="none" spc="0" normalizeH="0" baseline="0" noProof="0" dirty="0">
                <a:ln>
                  <a:noFill/>
                </a:ln>
                <a:solidFill>
                  <a:srgbClr val="000000"/>
                </a:solidFill>
                <a:effectLst/>
                <a:uLnTx/>
                <a:uFillTx/>
                <a:latin typeface="AR JULIAN" panose="02000000000000000000" pitchFamily="2" charset="0"/>
                <a:cs typeface="Arial"/>
                <a:sym typeface="Arial"/>
              </a:rPr>
              <a:t> places on the Planet</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1800" b="0" i="0" u="none" strike="noStrike" kern="0" cap="none" spc="0" normalizeH="0" baseline="0" noProof="0" dirty="0">
                <a:ln>
                  <a:noFill/>
                </a:ln>
                <a:solidFill>
                  <a:srgbClr val="000000"/>
                </a:solidFill>
                <a:effectLst/>
                <a:uLnTx/>
                <a:uFillTx/>
                <a:latin typeface="AR JULIAN" panose="02000000000000000000" pitchFamily="2" charset="0"/>
                <a:cs typeface="Arial"/>
                <a:sym typeface="Arial"/>
              </a:rPr>
              <a:t>Strange mysteries that remain unsolved</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1800" b="0" i="0" u="none" strike="noStrike" kern="0" cap="none" spc="0" normalizeH="0" baseline="0" noProof="0" dirty="0">
                <a:ln>
                  <a:noFill/>
                </a:ln>
                <a:solidFill>
                  <a:srgbClr val="000000"/>
                </a:solidFill>
                <a:effectLst/>
                <a:uLnTx/>
                <a:uFillTx/>
                <a:latin typeface="AR JULIAN" panose="02000000000000000000" pitchFamily="2" charset="0"/>
                <a:cs typeface="Arial"/>
                <a:sym typeface="Arial"/>
              </a:rPr>
              <a:t>Natural disasters</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1800" b="0" i="0" u="none" strike="noStrike" kern="0" cap="none" spc="0" normalizeH="0" baseline="0" noProof="0" dirty="0">
                <a:ln>
                  <a:noFill/>
                </a:ln>
                <a:solidFill>
                  <a:srgbClr val="000000"/>
                </a:solidFill>
                <a:effectLst/>
                <a:uLnTx/>
                <a:uFillTx/>
                <a:latin typeface="AR JULIAN" panose="02000000000000000000" pitchFamily="2" charset="0"/>
                <a:cs typeface="Arial"/>
                <a:sym typeface="Arial"/>
              </a:rPr>
              <a:t>Childhood cartoons</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endParaRPr kumimoji="0" lang="ro-RO"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13522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D661026-DE64-47F1-9F88-0847B5FB356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4">
            <a:extLst>
              <a:ext uri="{FF2B5EF4-FFF2-40B4-BE49-F238E27FC236}">
                <a16:creationId xmlns:a16="http://schemas.microsoft.com/office/drawing/2014/main" id="{E079E485-ADD9-463F-AF35-19E51F512D99}"/>
              </a:ext>
            </a:extLst>
          </p:cNvPr>
          <p:cNvPicPr>
            <a:picLocks noChangeAspect="1"/>
          </p:cNvPicPr>
          <p:nvPr/>
        </p:nvPicPr>
        <p:blipFill rotWithShape="1">
          <a:blip r:embed="rId4">
            <a:extLst>
              <a:ext uri="{28A0092B-C50C-407E-A947-70E740481C1C}">
                <a14:useLocalDpi xmlns:a14="http://schemas.microsoft.com/office/drawing/2010/main" val="0"/>
              </a:ext>
            </a:extLst>
          </a:blip>
          <a:srcRect l="6914" r="10414" b="-3"/>
          <a:stretch/>
        </p:blipFill>
        <p:spPr>
          <a:xfrm>
            <a:off x="7066560" y="2132822"/>
            <a:ext cx="4065464" cy="3258006"/>
          </a:xfrm>
          <a:prstGeom prst="rect">
            <a:avLst/>
          </a:prstGeom>
        </p:spPr>
      </p:pic>
      <p:sp>
        <p:nvSpPr>
          <p:cNvPr id="2" name="Title 1">
            <a:extLst>
              <a:ext uri="{FF2B5EF4-FFF2-40B4-BE49-F238E27FC236}">
                <a16:creationId xmlns:a16="http://schemas.microsoft.com/office/drawing/2014/main" id="{D47C68A1-0FBD-4045-A02A-81EA41088D60}"/>
              </a:ext>
            </a:extLst>
          </p:cNvPr>
          <p:cNvSpPr>
            <a:spLocks noGrp="1"/>
          </p:cNvSpPr>
          <p:nvPr>
            <p:ph type="title"/>
          </p:nvPr>
        </p:nvSpPr>
        <p:spPr>
          <a:xfrm>
            <a:off x="913795" y="609600"/>
            <a:ext cx="10353762" cy="970450"/>
          </a:xfrm>
        </p:spPr>
        <p:txBody>
          <a:bodyPr>
            <a:normAutofit/>
          </a:bodyPr>
          <a:lstStyle/>
          <a:p>
            <a:r>
              <a:rPr lang="en-US"/>
              <a:t>The “treasure” of the island</a:t>
            </a:r>
            <a:endParaRPr lang="ro-RO"/>
          </a:p>
        </p:txBody>
      </p:sp>
      <p:sp>
        <p:nvSpPr>
          <p:cNvPr id="3" name="Content Placeholder 2">
            <a:extLst>
              <a:ext uri="{FF2B5EF4-FFF2-40B4-BE49-F238E27FC236}">
                <a16:creationId xmlns:a16="http://schemas.microsoft.com/office/drawing/2014/main" id="{8DAF3F8F-9EDF-4E3C-9235-129E538449D0}"/>
              </a:ext>
            </a:extLst>
          </p:cNvPr>
          <p:cNvSpPr>
            <a:spLocks noGrp="1"/>
          </p:cNvSpPr>
          <p:nvPr>
            <p:ph idx="1"/>
          </p:nvPr>
        </p:nvSpPr>
        <p:spPr>
          <a:xfrm>
            <a:off x="913795" y="1732449"/>
            <a:ext cx="5546272" cy="4058751"/>
          </a:xfrm>
        </p:spPr>
        <p:txBody>
          <a:bodyPr anchor="ctr">
            <a:normAutofit/>
          </a:bodyPr>
          <a:lstStyle/>
          <a:p>
            <a:r>
              <a:rPr lang="en-US" b="1" dirty="0"/>
              <a:t>G</a:t>
            </a:r>
            <a:r>
              <a:rPr lang="ro-RO" b="1" dirty="0"/>
              <a:t>olden</a:t>
            </a:r>
            <a:r>
              <a:rPr lang="en-US" b="1" dirty="0"/>
              <a:t> lance</a:t>
            </a:r>
            <a:r>
              <a:rPr lang="ro-RO" b="1" dirty="0"/>
              <a:t>head</a:t>
            </a:r>
            <a:r>
              <a:rPr lang="en-US" b="1" dirty="0"/>
              <a:t> </a:t>
            </a:r>
            <a:r>
              <a:rPr lang="en-US" b="1" dirty="0" err="1"/>
              <a:t>vipera</a:t>
            </a:r>
            <a:endParaRPr lang="en-US" b="1" dirty="0"/>
          </a:p>
          <a:p>
            <a:r>
              <a:rPr lang="en-US" b="1" dirty="0"/>
              <a:t>Color of his skin: brownish brown, overlaid with triangular or </a:t>
            </a:r>
            <a:r>
              <a:rPr lang="en-US" b="1" dirty="0" err="1"/>
              <a:t>romboidal</a:t>
            </a:r>
            <a:r>
              <a:rPr lang="en-US" b="1" dirty="0"/>
              <a:t> patterns</a:t>
            </a:r>
          </a:p>
          <a:p>
            <a:r>
              <a:rPr lang="en-US" b="1" dirty="0"/>
              <a:t>Venom of these vipers is so powerful that the bite man dies in less than an hour</a:t>
            </a:r>
            <a:endParaRPr lang="ro-RO" b="1" dirty="0"/>
          </a:p>
        </p:txBody>
      </p:sp>
    </p:spTree>
    <p:extLst>
      <p:ext uri="{BB962C8B-B14F-4D97-AF65-F5344CB8AC3E}">
        <p14:creationId xmlns:p14="http://schemas.microsoft.com/office/powerpoint/2010/main" val="70264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12CFE3-D835-4372-A8FC-84E4FEE6B086}"/>
              </a:ext>
            </a:extLst>
          </p:cNvPr>
          <p:cNvPicPr>
            <a:picLocks noChangeAspect="1"/>
          </p:cNvPicPr>
          <p:nvPr/>
        </p:nvPicPr>
        <p:blipFill rotWithShape="1">
          <a:blip r:embed="rId3">
            <a:duotone>
              <a:prstClr val="black"/>
              <a:schemeClr val="tx2">
                <a:tint val="45000"/>
                <a:satMod val="400000"/>
              </a:schemeClr>
            </a:duotone>
            <a:alphaModFix amt="13000"/>
            <a:extLst>
              <a:ext uri="{28A0092B-C50C-407E-A947-70E740481C1C}">
                <a14:useLocalDpi xmlns:a14="http://schemas.microsoft.com/office/drawing/2010/main" val="0"/>
              </a:ext>
            </a:extLst>
          </a:blip>
          <a:srcRect t="881"/>
          <a:stretch/>
        </p:blipFill>
        <p:spPr>
          <a:xfrm>
            <a:off x="0" y="10"/>
            <a:ext cx="12191980" cy="6857990"/>
          </a:xfrm>
          <a:prstGeom prst="rect">
            <a:avLst/>
          </a:prstGeom>
        </p:spPr>
      </p:pic>
      <p:sp>
        <p:nvSpPr>
          <p:cNvPr id="3" name="Content Placeholder 2">
            <a:extLst>
              <a:ext uri="{FF2B5EF4-FFF2-40B4-BE49-F238E27FC236}">
                <a16:creationId xmlns:a16="http://schemas.microsoft.com/office/drawing/2014/main" id="{289CF964-7C71-4302-A291-11D273677B84}"/>
              </a:ext>
            </a:extLst>
          </p:cNvPr>
          <p:cNvSpPr>
            <a:spLocks noGrp="1"/>
          </p:cNvSpPr>
          <p:nvPr>
            <p:ph idx="1"/>
          </p:nvPr>
        </p:nvSpPr>
        <p:spPr>
          <a:xfrm>
            <a:off x="1011894" y="1507162"/>
            <a:ext cx="10353762" cy="4058751"/>
          </a:xfrm>
        </p:spPr>
        <p:txBody>
          <a:bodyPr anchor="ctr">
            <a:normAutofit/>
          </a:bodyPr>
          <a:lstStyle/>
          <a:p>
            <a:r>
              <a:rPr lang="en-US" sz="2400" b="1" dirty="0"/>
              <a:t>The motivation is special for poor people in Brazil, for a single viper is paid on the spot between 10.000-30.000 $.</a:t>
            </a:r>
            <a:endParaRPr lang="ro-RO" sz="2400" b="1" dirty="0"/>
          </a:p>
        </p:txBody>
      </p:sp>
    </p:spTree>
    <p:extLst>
      <p:ext uri="{BB962C8B-B14F-4D97-AF65-F5344CB8AC3E}">
        <p14:creationId xmlns:p14="http://schemas.microsoft.com/office/powerpoint/2010/main" val="80407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AF9C-C8B5-4D04-9922-81ADCCA392BD}"/>
              </a:ext>
            </a:extLst>
          </p:cNvPr>
          <p:cNvSpPr>
            <a:spLocks noGrp="1"/>
          </p:cNvSpPr>
          <p:nvPr>
            <p:ph type="title"/>
          </p:nvPr>
        </p:nvSpPr>
        <p:spPr/>
        <p:txBody>
          <a:bodyPr/>
          <a:lstStyle/>
          <a:p>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2. DALLOL</a:t>
            </a:r>
            <a:endParaRPr lang="ro-RO"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624432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8AC92-69C1-4170-B3C4-1764E775E5D4}"/>
              </a:ext>
            </a:extLst>
          </p:cNvPr>
          <p:cNvSpPr>
            <a:spLocks noGrp="1"/>
          </p:cNvSpPr>
          <p:nvPr>
            <p:ph type="title"/>
          </p:nvPr>
        </p:nvSpPr>
        <p:spPr/>
        <p:txBody>
          <a:bodyPr/>
          <a:lstStyle/>
          <a:p>
            <a:r>
              <a:rPr lang="en-US" dirty="0"/>
              <a:t> </a:t>
            </a:r>
            <a:endParaRPr lang="ro-RO" dirty="0"/>
          </a:p>
        </p:txBody>
      </p:sp>
      <p:sp>
        <p:nvSpPr>
          <p:cNvPr id="3" name="Content Placeholder 2">
            <a:extLst>
              <a:ext uri="{FF2B5EF4-FFF2-40B4-BE49-F238E27FC236}">
                <a16:creationId xmlns:a16="http://schemas.microsoft.com/office/drawing/2014/main" id="{08FF81CE-2B5B-4E70-A323-FF74647A38F8}"/>
              </a:ext>
            </a:extLst>
          </p:cNvPr>
          <p:cNvSpPr>
            <a:spLocks noGrp="1"/>
          </p:cNvSpPr>
          <p:nvPr>
            <p:ph idx="1"/>
          </p:nvPr>
        </p:nvSpPr>
        <p:spPr>
          <a:xfrm>
            <a:off x="913795" y="1580050"/>
            <a:ext cx="10353762" cy="4058751"/>
          </a:xfrm>
        </p:spPr>
        <p:txBody>
          <a:bodyPr/>
          <a:lstStyle/>
          <a:p>
            <a:r>
              <a:rPr lang="en-US" dirty="0">
                <a:solidFill>
                  <a:schemeClr val="tx1"/>
                </a:solidFill>
              </a:rPr>
              <a:t>Location: Ethiopia’s Danakil Depression</a:t>
            </a:r>
          </a:p>
          <a:p>
            <a:r>
              <a:rPr lang="en-US" dirty="0">
                <a:solidFill>
                  <a:schemeClr val="tx1"/>
                </a:solidFill>
              </a:rPr>
              <a:t> </a:t>
            </a:r>
            <a:r>
              <a:rPr lang="en-US" dirty="0">
                <a:solidFill>
                  <a:schemeClr val="tx1"/>
                </a:solidFill>
                <a:effectLst/>
              </a:rPr>
              <a:t>Dallol currently holds the official record for high average temperature for an inhabited location on Earth, where an average annual temperature of 35°C (95°F) was recorded between the years 1960 and 1966.</a:t>
            </a:r>
          </a:p>
          <a:p>
            <a:r>
              <a:rPr lang="en-US" dirty="0">
                <a:effectLst/>
              </a:rPr>
              <a:t> </a:t>
            </a:r>
            <a:endParaRPr lang="ro-RO" dirty="0"/>
          </a:p>
        </p:txBody>
      </p:sp>
      <p:pic>
        <p:nvPicPr>
          <p:cNvPr id="6" name="Picture 5">
            <a:extLst>
              <a:ext uri="{FF2B5EF4-FFF2-40B4-BE49-F238E27FC236}">
                <a16:creationId xmlns:a16="http://schemas.microsoft.com/office/drawing/2014/main" id="{E9EECC3F-FFFE-458B-BE55-D60F0DA15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79" y="3104312"/>
            <a:ext cx="11577046" cy="1679986"/>
          </a:xfrm>
          <a:prstGeom prst="rect">
            <a:avLst/>
          </a:prstGeom>
        </p:spPr>
      </p:pic>
    </p:spTree>
    <p:extLst>
      <p:ext uri="{BB962C8B-B14F-4D97-AF65-F5344CB8AC3E}">
        <p14:creationId xmlns:p14="http://schemas.microsoft.com/office/powerpoint/2010/main" val="274274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B45F-B485-4992-B3E5-8232BD466E04}"/>
              </a:ext>
            </a:extLst>
          </p:cNvPr>
          <p:cNvSpPr>
            <a:spLocks noGrp="1"/>
          </p:cNvSpPr>
          <p:nvPr>
            <p:ph type="title"/>
          </p:nvPr>
        </p:nvSpPr>
        <p:spPr/>
        <p:txBody>
          <a:bodyPr/>
          <a:lstStyle/>
          <a:p>
            <a:endParaRPr lang="ro-RO"/>
          </a:p>
        </p:txBody>
      </p:sp>
      <p:pic>
        <p:nvPicPr>
          <p:cNvPr id="4" name="Dallol Ethiopia looks like another planet">
            <a:hlinkClick r:id="" action="ppaction://media"/>
            <a:extLst>
              <a:ext uri="{FF2B5EF4-FFF2-40B4-BE49-F238E27FC236}">
                <a16:creationId xmlns:a16="http://schemas.microsoft.com/office/drawing/2014/main" id="{B3D3CD92-32D3-49E8-A51F-15AA16EAE9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539" y="141702"/>
            <a:ext cx="11780153" cy="6484385"/>
          </a:xfrm>
        </p:spPr>
      </p:pic>
    </p:spTree>
    <p:extLst>
      <p:ext uri="{BB962C8B-B14F-4D97-AF65-F5344CB8AC3E}">
        <p14:creationId xmlns:p14="http://schemas.microsoft.com/office/powerpoint/2010/main" val="407516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A43C-3A21-4A37-93C0-E0964225483E}"/>
              </a:ext>
            </a:extLst>
          </p:cNvPr>
          <p:cNvSpPr>
            <a:spLocks noGrp="1"/>
          </p:cNvSpPr>
          <p:nvPr>
            <p:ph type="title"/>
          </p:nvPr>
        </p:nvSpPr>
        <p:spPr>
          <a:xfrm rot="21420000">
            <a:off x="550199" y="3482332"/>
            <a:ext cx="9599125" cy="1250066"/>
          </a:xfrm>
        </p:spPr>
        <p:txBody>
          <a:bodyPr vert="horz" lIns="91440" tIns="45720" rIns="91440" bIns="45720" rtlCol="0" anchor="b">
            <a:normAutofit fontScale="90000"/>
          </a:bodyPr>
          <a:lstStyle/>
          <a:p>
            <a:pPr algn="r"/>
            <a:r>
              <a:rPr lang="en-US" sz="8000" dirty="0">
                <a:solidFill>
                  <a:schemeClr val="bg1"/>
                </a:solidFill>
              </a:rPr>
              <a:t>5. Lake natron</a:t>
            </a:r>
          </a:p>
        </p:txBody>
      </p:sp>
      <p:pic>
        <p:nvPicPr>
          <p:cNvPr id="5" name="Content Placeholder 4">
            <a:extLst>
              <a:ext uri="{FF2B5EF4-FFF2-40B4-BE49-F238E27FC236}">
                <a16:creationId xmlns:a16="http://schemas.microsoft.com/office/drawing/2014/main" id="{90C383B1-E35C-4890-8005-BA72DE78E5F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091" t="18182"/>
          <a:stretch/>
        </p:blipFill>
        <p:spPr>
          <a:xfrm>
            <a:off x="0" y="10"/>
            <a:ext cx="12191980" cy="6857990"/>
          </a:xfrm>
          <a:prstGeom prst="rect">
            <a:avLst/>
          </a:prstGeom>
        </p:spPr>
      </p:pic>
      <p:sp>
        <p:nvSpPr>
          <p:cNvPr id="6" name="Rectangle 5">
            <a:extLst>
              <a:ext uri="{FF2B5EF4-FFF2-40B4-BE49-F238E27FC236}">
                <a16:creationId xmlns:a16="http://schemas.microsoft.com/office/drawing/2014/main" id="{A90AE81C-1994-4ED4-BECE-569D117397A9}"/>
              </a:ext>
            </a:extLst>
          </p:cNvPr>
          <p:cNvSpPr/>
          <p:nvPr/>
        </p:nvSpPr>
        <p:spPr>
          <a:xfrm>
            <a:off x="3397208" y="231009"/>
            <a:ext cx="4885400" cy="707886"/>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w="13462">
                  <a:solidFill>
                    <a:prstClr val="black"/>
                  </a:solidFill>
                  <a:prstDash val="solid"/>
                </a:ln>
                <a:solidFill>
                  <a:prstClr val="white">
                    <a:lumMod val="85000"/>
                    <a:lumOff val="15000"/>
                  </a:prstClr>
                </a:solidFill>
                <a:effectLst>
                  <a:outerShdw dist="38100" dir="2700000" algn="bl" rotWithShape="0">
                    <a:srgbClr val="5F5F5F"/>
                  </a:outerShdw>
                </a:effectLst>
                <a:uLnTx/>
                <a:uFillTx/>
                <a:latin typeface="Calisto MT" panose="02040603050505030304"/>
                <a:ea typeface="+mn-ea"/>
                <a:cs typeface="+mn-cs"/>
                <a:sym typeface="Arial"/>
              </a:rPr>
              <a:t>1. LAKE NATRON</a:t>
            </a:r>
          </a:p>
        </p:txBody>
      </p:sp>
    </p:spTree>
    <p:extLst>
      <p:ext uri="{BB962C8B-B14F-4D97-AF65-F5344CB8AC3E}">
        <p14:creationId xmlns:p14="http://schemas.microsoft.com/office/powerpoint/2010/main" val="4272950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8D526D7-C782-4F65-A21F-A6B40D869B47}"/>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sp>
        <p:nvSpPr>
          <p:cNvPr id="2" name="Title 1">
            <a:extLst>
              <a:ext uri="{FF2B5EF4-FFF2-40B4-BE49-F238E27FC236}">
                <a16:creationId xmlns:a16="http://schemas.microsoft.com/office/drawing/2014/main" id="{720B5F0D-B945-4B8C-8344-64BAB1092C20}"/>
              </a:ext>
            </a:extLst>
          </p:cNvPr>
          <p:cNvSpPr>
            <a:spLocks noGrp="1"/>
          </p:cNvSpPr>
          <p:nvPr>
            <p:ph type="title"/>
          </p:nvPr>
        </p:nvSpPr>
        <p:spPr>
          <a:xfrm>
            <a:off x="913795" y="609600"/>
            <a:ext cx="10353762" cy="970450"/>
          </a:xfrm>
        </p:spPr>
        <p:txBody>
          <a:bodyPr>
            <a:normAutofit/>
          </a:bodyPr>
          <a:lstStyle/>
          <a:p>
            <a:r>
              <a:rPr lang="en-US" b="1" dirty="0"/>
              <a:t>DETAILS</a:t>
            </a:r>
            <a:endParaRPr lang="ro-RO" b="1" dirty="0"/>
          </a:p>
        </p:txBody>
      </p:sp>
      <p:graphicFrame>
        <p:nvGraphicFramePr>
          <p:cNvPr id="5" name="Content Placeholder 2">
            <a:extLst>
              <a:ext uri="{FF2B5EF4-FFF2-40B4-BE49-F238E27FC236}">
                <a16:creationId xmlns:a16="http://schemas.microsoft.com/office/drawing/2014/main" id="{527938C3-29EE-45E7-85A7-18E635F8C395}"/>
              </a:ext>
            </a:extLst>
          </p:cNvPr>
          <p:cNvGraphicFramePr>
            <a:graphicFrameLocks noGrp="1"/>
          </p:cNvGraphicFramePr>
          <p:nvPr>
            <p:ph idx="1"/>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85224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31" name="Rectangle 14">
            <a:extLst>
              <a:ext uri="{FF2B5EF4-FFF2-40B4-BE49-F238E27FC236}">
                <a16:creationId xmlns:a16="http://schemas.microsoft.com/office/drawing/2014/main" id="{0A22D114-11B7-46ED-94A9-18DC1C977B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sto MT" panose="02040603050505030304"/>
              <a:ea typeface="+mn-ea"/>
              <a:cs typeface="+mn-cs"/>
              <a:sym typeface="Arial"/>
            </a:endParaRPr>
          </a:p>
        </p:txBody>
      </p:sp>
      <p:pic>
        <p:nvPicPr>
          <p:cNvPr id="5" name="Picture 4">
            <a:extLst>
              <a:ext uri="{FF2B5EF4-FFF2-40B4-BE49-F238E27FC236}">
                <a16:creationId xmlns:a16="http://schemas.microsoft.com/office/drawing/2014/main" id="{B664CD95-1088-4B33-8B58-A1EDAE9663AC}"/>
              </a:ext>
            </a:extLst>
          </p:cNvPr>
          <p:cNvPicPr>
            <a:picLocks noChangeAspect="1"/>
          </p:cNvPicPr>
          <p:nvPr/>
        </p:nvPicPr>
        <p:blipFill rotWithShape="1">
          <a:blip r:embed="rId3">
            <a:extLst>
              <a:ext uri="{28A0092B-C50C-407E-A947-70E740481C1C}">
                <a14:useLocalDpi xmlns:a14="http://schemas.microsoft.com/office/drawing/2010/main" val="0"/>
              </a:ext>
            </a:extLst>
          </a:blip>
          <a:srcRect r="17121"/>
          <a:stretch/>
        </p:blipFill>
        <p:spPr>
          <a:xfrm>
            <a:off x="5120640" y="1438360"/>
            <a:ext cx="5676236" cy="3835314"/>
          </a:xfrm>
          <a:prstGeom prst="rect">
            <a:avLst/>
          </a:prstGeom>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1BA6EC18-65D3-4E31-B91D-B076A4254E6B}"/>
              </a:ext>
            </a:extLst>
          </p:cNvPr>
          <p:cNvSpPr>
            <a:spLocks noGrp="1"/>
          </p:cNvSpPr>
          <p:nvPr>
            <p:ph type="title"/>
          </p:nvPr>
        </p:nvSpPr>
        <p:spPr>
          <a:xfrm>
            <a:off x="913795" y="609600"/>
            <a:ext cx="3078749" cy="970450"/>
          </a:xfrm>
        </p:spPr>
        <p:txBody>
          <a:bodyPr anchor="b">
            <a:normAutofit/>
          </a:bodyPr>
          <a:lstStyle/>
          <a:p>
            <a:pPr algn="l"/>
            <a:r>
              <a:rPr lang="ro-RO" sz="2800" b="1" dirty="0">
                <a:effectLst/>
              </a:rPr>
              <a:t>Attractions</a:t>
            </a:r>
            <a:br>
              <a:rPr lang="ro-RO" sz="2800" b="1" dirty="0">
                <a:effectLst/>
              </a:rPr>
            </a:br>
            <a:endParaRPr lang="ro-RO" sz="2800" dirty="0"/>
          </a:p>
        </p:txBody>
      </p:sp>
      <p:sp>
        <p:nvSpPr>
          <p:cNvPr id="3" name="Content Placeholder 2">
            <a:extLst>
              <a:ext uri="{FF2B5EF4-FFF2-40B4-BE49-F238E27FC236}">
                <a16:creationId xmlns:a16="http://schemas.microsoft.com/office/drawing/2014/main" id="{B2750DFB-DD71-44BF-A038-CB6DD09C053E}"/>
              </a:ext>
            </a:extLst>
          </p:cNvPr>
          <p:cNvSpPr>
            <a:spLocks noGrp="1"/>
          </p:cNvSpPr>
          <p:nvPr>
            <p:ph idx="1"/>
          </p:nvPr>
        </p:nvSpPr>
        <p:spPr>
          <a:xfrm>
            <a:off x="913795" y="1732449"/>
            <a:ext cx="3078749" cy="4058751"/>
          </a:xfrm>
        </p:spPr>
        <p:txBody>
          <a:bodyPr anchor="t">
            <a:normAutofit/>
          </a:bodyPr>
          <a:lstStyle/>
          <a:p>
            <a:r>
              <a:rPr lang="en-US" b="1" dirty="0"/>
              <a:t>1. Red </a:t>
            </a:r>
            <a:r>
              <a:rPr lang="en-US" b="1" dirty="0" err="1"/>
              <a:t>colour</a:t>
            </a:r>
            <a:endParaRPr lang="en-US" b="1" dirty="0"/>
          </a:p>
          <a:p>
            <a:pPr lvl="1"/>
            <a:r>
              <a:rPr lang="en-US" sz="2000" b="1" dirty="0">
                <a:effectLst/>
              </a:rPr>
              <a:t>The cyanobacteria that occur in Lake Natron have a red pigment, which is why the water and the salt crust on the surface of the lake often turn deep orange to red.</a:t>
            </a:r>
            <a:endParaRPr lang="en-US" sz="2000" b="1" dirty="0"/>
          </a:p>
          <a:p>
            <a:endParaRPr lang="ro-RO" sz="1600" dirty="0"/>
          </a:p>
        </p:txBody>
      </p:sp>
    </p:spTree>
    <p:extLst>
      <p:ext uri="{BB962C8B-B14F-4D97-AF65-F5344CB8AC3E}">
        <p14:creationId xmlns:p14="http://schemas.microsoft.com/office/powerpoint/2010/main" val="708596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22D114-11B7-46ED-94A9-18DC1C977B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sto MT" panose="02040603050505030304"/>
              <a:ea typeface="+mn-ea"/>
              <a:cs typeface="+mn-cs"/>
              <a:sym typeface="Arial"/>
            </a:endParaRPr>
          </a:p>
        </p:txBody>
      </p:sp>
      <p:pic>
        <p:nvPicPr>
          <p:cNvPr id="5" name="Picture 4">
            <a:extLst>
              <a:ext uri="{FF2B5EF4-FFF2-40B4-BE49-F238E27FC236}">
                <a16:creationId xmlns:a16="http://schemas.microsoft.com/office/drawing/2014/main" id="{2EAADE6D-3C81-4901-B22B-71EAD6EA04B3}"/>
              </a:ext>
            </a:extLst>
          </p:cNvPr>
          <p:cNvPicPr>
            <a:picLocks noChangeAspect="1"/>
          </p:cNvPicPr>
          <p:nvPr/>
        </p:nvPicPr>
        <p:blipFill rotWithShape="1">
          <a:blip r:embed="rId3">
            <a:extLst>
              <a:ext uri="{28A0092B-C50C-407E-A947-70E740481C1C}">
                <a14:useLocalDpi xmlns:a14="http://schemas.microsoft.com/office/drawing/2010/main" val="0"/>
              </a:ext>
            </a:extLst>
          </a:blip>
          <a:srcRect l="10160" r="7699" b="-1"/>
          <a:stretch/>
        </p:blipFill>
        <p:spPr>
          <a:xfrm>
            <a:off x="5120640" y="1438360"/>
            <a:ext cx="5676236" cy="3835314"/>
          </a:xfrm>
          <a:prstGeom prst="rect">
            <a:avLst/>
          </a:prstGeom>
        </p:spPr>
      </p:pic>
      <p:sp>
        <p:nvSpPr>
          <p:cNvPr id="2" name="Title 1">
            <a:extLst>
              <a:ext uri="{FF2B5EF4-FFF2-40B4-BE49-F238E27FC236}">
                <a16:creationId xmlns:a16="http://schemas.microsoft.com/office/drawing/2014/main" id="{4C7236F8-DAD2-4EFE-86C0-396E22C8ED6D}"/>
              </a:ext>
            </a:extLst>
          </p:cNvPr>
          <p:cNvSpPr>
            <a:spLocks noGrp="1"/>
          </p:cNvSpPr>
          <p:nvPr>
            <p:ph type="title"/>
          </p:nvPr>
        </p:nvSpPr>
        <p:spPr>
          <a:xfrm>
            <a:off x="913795" y="609600"/>
            <a:ext cx="3078749" cy="970450"/>
          </a:xfrm>
        </p:spPr>
        <p:txBody>
          <a:bodyPr anchor="b">
            <a:normAutofit/>
          </a:bodyPr>
          <a:lstStyle/>
          <a:p>
            <a:pPr algn="l"/>
            <a:r>
              <a:rPr lang="en-US" sz="2800" b="1" dirty="0"/>
              <a:t>2. Flamingos </a:t>
            </a:r>
            <a:br>
              <a:rPr lang="en-US" sz="2800" b="1" dirty="0"/>
            </a:br>
            <a:endParaRPr lang="ro-RO" sz="2800" dirty="0"/>
          </a:p>
        </p:txBody>
      </p:sp>
      <p:sp>
        <p:nvSpPr>
          <p:cNvPr id="3" name="Content Placeholder 2">
            <a:extLst>
              <a:ext uri="{FF2B5EF4-FFF2-40B4-BE49-F238E27FC236}">
                <a16:creationId xmlns:a16="http://schemas.microsoft.com/office/drawing/2014/main" id="{B20585C9-FCA2-4BFD-9205-D6AE90C92A4D}"/>
              </a:ext>
            </a:extLst>
          </p:cNvPr>
          <p:cNvSpPr>
            <a:spLocks noGrp="1"/>
          </p:cNvSpPr>
          <p:nvPr>
            <p:ph idx="1"/>
          </p:nvPr>
        </p:nvSpPr>
        <p:spPr>
          <a:xfrm>
            <a:off x="913795" y="1732449"/>
            <a:ext cx="3078749" cy="4058751"/>
          </a:xfrm>
        </p:spPr>
        <p:txBody>
          <a:bodyPr anchor="t">
            <a:normAutofit/>
          </a:bodyPr>
          <a:lstStyle/>
          <a:p>
            <a:pPr lvl="1">
              <a:lnSpc>
                <a:spcPct val="90000"/>
              </a:lnSpc>
            </a:pPr>
            <a:r>
              <a:rPr lang="en-US" sz="2000" b="1" dirty="0"/>
              <a:t>Natron is the habitat of over 2 million small flamingos. The capricious environment deters predators, allowing the flamingos to breed safely here.</a:t>
            </a:r>
            <a:endParaRPr lang="ro-RO" sz="2000" b="1" dirty="0"/>
          </a:p>
        </p:txBody>
      </p:sp>
    </p:spTree>
    <p:extLst>
      <p:ext uri="{BB962C8B-B14F-4D97-AF65-F5344CB8AC3E}">
        <p14:creationId xmlns:p14="http://schemas.microsoft.com/office/powerpoint/2010/main" val="2234022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AA41F59-BAF0-4CFD-A9FA-ED4C838B545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7" name="Picture 6">
            <a:extLst>
              <a:ext uri="{FF2B5EF4-FFF2-40B4-BE49-F238E27FC236}">
                <a16:creationId xmlns:a16="http://schemas.microsoft.com/office/drawing/2014/main" id="{FCE6680E-08E4-4C5F-8899-4E11EE8C7A7F}"/>
              </a:ext>
            </a:extLst>
          </p:cNvPr>
          <p:cNvPicPr>
            <a:picLocks noChangeAspect="1"/>
          </p:cNvPicPr>
          <p:nvPr/>
        </p:nvPicPr>
        <p:blipFill rotWithShape="1">
          <a:blip r:embed="rId4">
            <a:extLst>
              <a:ext uri="{28A0092B-C50C-407E-A947-70E740481C1C}">
                <a14:useLocalDpi xmlns:a14="http://schemas.microsoft.com/office/drawing/2010/main" val="0"/>
              </a:ext>
            </a:extLst>
          </a:blip>
          <a:srcRect l="23499" r="2688" b="-2"/>
          <a:stretch/>
        </p:blipFill>
        <p:spPr>
          <a:xfrm>
            <a:off x="643339" y="643464"/>
            <a:ext cx="3551912" cy="2706796"/>
          </a:xfrm>
          <a:prstGeom prst="rect">
            <a:avLst/>
          </a:prstGeom>
        </p:spPr>
      </p:pic>
      <p:pic>
        <p:nvPicPr>
          <p:cNvPr id="5" name="Picture 4">
            <a:extLst>
              <a:ext uri="{FF2B5EF4-FFF2-40B4-BE49-F238E27FC236}">
                <a16:creationId xmlns:a16="http://schemas.microsoft.com/office/drawing/2014/main" id="{D5205732-2A8F-4BBD-9E44-68F199CB1022}"/>
              </a:ext>
            </a:extLst>
          </p:cNvPr>
          <p:cNvPicPr>
            <a:picLocks noChangeAspect="1"/>
          </p:cNvPicPr>
          <p:nvPr/>
        </p:nvPicPr>
        <p:blipFill rotWithShape="1">
          <a:blip r:embed="rId5">
            <a:extLst>
              <a:ext uri="{28A0092B-C50C-407E-A947-70E740481C1C}">
                <a14:useLocalDpi xmlns:a14="http://schemas.microsoft.com/office/drawing/2010/main" val="0"/>
              </a:ext>
            </a:extLst>
          </a:blip>
          <a:srcRect t="21422" r="2" b="17614"/>
          <a:stretch/>
        </p:blipFill>
        <p:spPr>
          <a:xfrm>
            <a:off x="643339" y="3511127"/>
            <a:ext cx="3551912" cy="2706794"/>
          </a:xfrm>
          <a:prstGeom prst="rect">
            <a:avLst/>
          </a:prstGeom>
        </p:spPr>
      </p:pic>
      <p:sp>
        <p:nvSpPr>
          <p:cNvPr id="2" name="Title 1">
            <a:extLst>
              <a:ext uri="{FF2B5EF4-FFF2-40B4-BE49-F238E27FC236}">
                <a16:creationId xmlns:a16="http://schemas.microsoft.com/office/drawing/2014/main" id="{CD15B163-EFEA-4243-B50B-B23C732C6E41}"/>
              </a:ext>
            </a:extLst>
          </p:cNvPr>
          <p:cNvSpPr>
            <a:spLocks noGrp="1"/>
          </p:cNvSpPr>
          <p:nvPr>
            <p:ph type="title"/>
          </p:nvPr>
        </p:nvSpPr>
        <p:spPr>
          <a:xfrm>
            <a:off x="5146160" y="609600"/>
            <a:ext cx="5978072" cy="970450"/>
          </a:xfrm>
        </p:spPr>
        <p:txBody>
          <a:bodyPr>
            <a:normAutofit/>
          </a:bodyPr>
          <a:lstStyle/>
          <a:p>
            <a:pPr>
              <a:lnSpc>
                <a:spcPct val="90000"/>
              </a:lnSpc>
            </a:pPr>
            <a:r>
              <a:rPr lang="en-US" sz="3400"/>
              <a:t>THE “POWER” OF WATER</a:t>
            </a:r>
            <a:endParaRPr lang="ro-RO" sz="3400"/>
          </a:p>
        </p:txBody>
      </p:sp>
      <p:sp>
        <p:nvSpPr>
          <p:cNvPr id="3" name="Content Placeholder 2">
            <a:extLst>
              <a:ext uri="{FF2B5EF4-FFF2-40B4-BE49-F238E27FC236}">
                <a16:creationId xmlns:a16="http://schemas.microsoft.com/office/drawing/2014/main" id="{D32E0D2D-5E2F-4B41-89F8-CF269CC6B7E2}"/>
              </a:ext>
            </a:extLst>
          </p:cNvPr>
          <p:cNvSpPr>
            <a:spLocks noGrp="1"/>
          </p:cNvSpPr>
          <p:nvPr>
            <p:ph idx="1"/>
          </p:nvPr>
        </p:nvSpPr>
        <p:spPr>
          <a:xfrm>
            <a:off x="5146160" y="2991952"/>
            <a:ext cx="5978072" cy="3866048"/>
          </a:xfrm>
        </p:spPr>
        <p:txBody>
          <a:bodyPr anchor="t">
            <a:normAutofit/>
          </a:bodyPr>
          <a:lstStyle/>
          <a:p>
            <a:r>
              <a:rPr lang="en-US" b="1" dirty="0"/>
              <a:t>Kill and turn into "stone stalls", the birds touching the surface of their waters, preserving them in almost perfect form.</a:t>
            </a:r>
          </a:p>
          <a:p>
            <a:endParaRPr lang="en-US" dirty="0"/>
          </a:p>
          <a:p>
            <a:endParaRPr lang="ro-RO" dirty="0"/>
          </a:p>
        </p:txBody>
      </p:sp>
    </p:spTree>
    <p:extLst>
      <p:ext uri="{BB962C8B-B14F-4D97-AF65-F5344CB8AC3E}">
        <p14:creationId xmlns:p14="http://schemas.microsoft.com/office/powerpoint/2010/main" val="254537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B923-B39B-43B7-8920-B51CF838C5B2}"/>
              </a:ext>
            </a:extLst>
          </p:cNvPr>
          <p:cNvSpPr>
            <a:spLocks noGrp="1"/>
          </p:cNvSpPr>
          <p:nvPr>
            <p:ph type="ctrTitle"/>
          </p:nvPr>
        </p:nvSpPr>
        <p:spPr>
          <a:xfrm>
            <a:off x="1523999" y="69232"/>
            <a:ext cx="8454887" cy="2387600"/>
          </a:xfrm>
        </p:spPr>
        <p:txBody>
          <a:bodyP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TOP 5</a:t>
            </a:r>
            <a:endParaRPr lang="ro-RO"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Subtitle 2">
            <a:extLst>
              <a:ext uri="{FF2B5EF4-FFF2-40B4-BE49-F238E27FC236}">
                <a16:creationId xmlns:a16="http://schemas.microsoft.com/office/drawing/2014/main" id="{0EE6EA44-E901-4755-9195-E7D5EAB28237}"/>
              </a:ext>
            </a:extLst>
          </p:cNvPr>
          <p:cNvSpPr>
            <a:spLocks noGrp="1"/>
          </p:cNvSpPr>
          <p:nvPr>
            <p:ph type="subTitle" idx="1"/>
          </p:nvPr>
        </p:nvSpPr>
        <p:spPr>
          <a:xfrm>
            <a:off x="1245706" y="2326621"/>
            <a:ext cx="9422295" cy="2387599"/>
          </a:xfrm>
        </p:spPr>
        <p:txBody>
          <a:bodyPr anchor="ctr">
            <a:normAutofit/>
          </a:bodyPr>
          <a:lstStyle/>
          <a:p>
            <a:r>
              <a:rPr lang="en-US" sz="4800" b="1" dirty="0">
                <a:ln w="6600">
                  <a:solidFill>
                    <a:schemeClr val="accent2"/>
                  </a:solidFill>
                  <a:prstDash val="solid"/>
                </a:ln>
                <a:solidFill>
                  <a:srgbClr val="FFFFFF"/>
                </a:solidFill>
                <a:effectLst>
                  <a:outerShdw dist="38100" dir="2700000" algn="tl" rotWithShape="0">
                    <a:schemeClr val="accent2"/>
                  </a:outerShdw>
                </a:effectLst>
              </a:rPr>
              <a:t>MOST DANGEROUS PLACES ON THE PLANET</a:t>
            </a:r>
            <a:endParaRPr lang="ro-RO" sz="4800"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7" name="Picture 6">
            <a:extLst>
              <a:ext uri="{FF2B5EF4-FFF2-40B4-BE49-F238E27FC236}">
                <a16:creationId xmlns:a16="http://schemas.microsoft.com/office/drawing/2014/main" id="{CBB6217D-643E-4141-9694-40DDBE22D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742007" cy="2806505"/>
          </a:xfrm>
          <a:prstGeom prst="rect">
            <a:avLst/>
          </a:prstGeom>
        </p:spPr>
      </p:pic>
      <p:pic>
        <p:nvPicPr>
          <p:cNvPr id="9" name="Picture 8">
            <a:extLst>
              <a:ext uri="{FF2B5EF4-FFF2-40B4-BE49-F238E27FC236}">
                <a16:creationId xmlns:a16="http://schemas.microsoft.com/office/drawing/2014/main" id="{6519BB54-1D3B-4091-A4BE-9787F20C7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5734" y="-39"/>
            <a:ext cx="4226266" cy="2806505"/>
          </a:xfrm>
          <a:prstGeom prst="rect">
            <a:avLst/>
          </a:prstGeom>
        </p:spPr>
      </p:pic>
      <p:pic>
        <p:nvPicPr>
          <p:cNvPr id="11" name="Picture 10">
            <a:extLst>
              <a:ext uri="{FF2B5EF4-FFF2-40B4-BE49-F238E27FC236}">
                <a16:creationId xmlns:a16="http://schemas.microsoft.com/office/drawing/2014/main" id="{A9D2C535-8D1F-44BE-A898-F5B92848C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34414"/>
            <a:ext cx="3765653" cy="2623586"/>
          </a:xfrm>
          <a:prstGeom prst="rect">
            <a:avLst/>
          </a:prstGeom>
        </p:spPr>
      </p:pic>
      <p:pic>
        <p:nvPicPr>
          <p:cNvPr id="15" name="Picture 14">
            <a:extLst>
              <a:ext uri="{FF2B5EF4-FFF2-40B4-BE49-F238E27FC236}">
                <a16:creationId xmlns:a16="http://schemas.microsoft.com/office/drawing/2014/main" id="{EAA2814F-491A-459F-B8E1-2087CBDF8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9167" y="4234414"/>
            <a:ext cx="4226266" cy="2674621"/>
          </a:xfrm>
          <a:prstGeom prst="rect">
            <a:avLst/>
          </a:prstGeom>
        </p:spPr>
      </p:pic>
      <p:pic>
        <p:nvPicPr>
          <p:cNvPr id="17" name="Picture 16">
            <a:extLst>
              <a:ext uri="{FF2B5EF4-FFF2-40B4-BE49-F238E27FC236}">
                <a16:creationId xmlns:a16="http://schemas.microsoft.com/office/drawing/2014/main" id="{787DB70D-C9C0-419E-9FBD-9D8FCDAFD3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5734" y="4234414"/>
            <a:ext cx="4226266" cy="2690877"/>
          </a:xfrm>
          <a:prstGeom prst="rect">
            <a:avLst/>
          </a:prstGeom>
        </p:spPr>
      </p:pic>
    </p:spTree>
    <p:extLst>
      <p:ext uri="{BB962C8B-B14F-4D97-AF65-F5344CB8AC3E}">
        <p14:creationId xmlns:p14="http://schemas.microsoft.com/office/powerpoint/2010/main" val="1469425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36DF-EAFD-49F5-93A0-F82F5A637F5E}"/>
              </a:ext>
            </a:extLst>
          </p:cNvPr>
          <p:cNvSpPr>
            <a:spLocks noGrp="1"/>
          </p:cNvSpPr>
          <p:nvPr>
            <p:ph type="title"/>
          </p:nvPr>
        </p:nvSpPr>
        <p:spPr/>
        <p:txBody>
          <a:bodyPr/>
          <a:lstStyle/>
          <a:p>
            <a:endParaRPr lang="ro-RO"/>
          </a:p>
        </p:txBody>
      </p:sp>
      <p:pic>
        <p:nvPicPr>
          <p:cNvPr id="4" name="Tanzania lake water petrifies fallen animals">
            <a:hlinkClick r:id="" action="ppaction://media"/>
            <a:extLst>
              <a:ext uri="{FF2B5EF4-FFF2-40B4-BE49-F238E27FC236}">
                <a16:creationId xmlns:a16="http://schemas.microsoft.com/office/drawing/2014/main" id="{38EA22CE-001E-4216-A165-6998302F2AE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6792" y="178892"/>
            <a:ext cx="10790765" cy="6069508"/>
          </a:xfrm>
        </p:spPr>
      </p:pic>
    </p:spTree>
    <p:extLst>
      <p:ext uri="{BB962C8B-B14F-4D97-AF65-F5344CB8AC3E}">
        <p14:creationId xmlns:p14="http://schemas.microsoft.com/office/powerpoint/2010/main" val="259444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EB588-1182-4249-870C-CE7497BDFDF8}"/>
              </a:ext>
            </a:extLst>
          </p:cNvPr>
          <p:cNvSpPr>
            <a:spLocks noGrp="1"/>
          </p:cNvSpPr>
          <p:nvPr>
            <p:ph type="title"/>
          </p:nvPr>
        </p:nvSpPr>
        <p:spPr/>
        <p:txBody>
          <a:bodyPr/>
          <a:lstStyle/>
          <a:p>
            <a:r>
              <a:rPr lang="ro-RO" dirty="0"/>
              <a:t>Bibliography</a:t>
            </a:r>
          </a:p>
        </p:txBody>
      </p:sp>
      <p:sp>
        <p:nvSpPr>
          <p:cNvPr id="3" name="Content Placeholder 2">
            <a:extLst>
              <a:ext uri="{FF2B5EF4-FFF2-40B4-BE49-F238E27FC236}">
                <a16:creationId xmlns:a16="http://schemas.microsoft.com/office/drawing/2014/main" id="{E7832CBF-0EDF-4D81-98C7-2BE2F12A6F66}"/>
              </a:ext>
            </a:extLst>
          </p:cNvPr>
          <p:cNvSpPr>
            <a:spLocks noGrp="1"/>
          </p:cNvSpPr>
          <p:nvPr>
            <p:ph idx="1"/>
          </p:nvPr>
        </p:nvSpPr>
        <p:spPr/>
        <p:txBody>
          <a:bodyPr/>
          <a:lstStyle/>
          <a:p>
            <a:r>
              <a:rPr lang="ro-RO" dirty="0">
                <a:ln w="0"/>
                <a:solidFill>
                  <a:schemeClr val="accent1"/>
                </a:solidFill>
                <a:effectLst>
                  <a:outerShdw blurRad="38100" dist="25400" dir="5400000" algn="ctr" rotWithShape="0">
                    <a:srgbClr val="6E747A">
                      <a:alpha val="43000"/>
                    </a:srgbClr>
                  </a:outerShdw>
                </a:effectLst>
                <a:hlinkClick r:id="rId2"/>
              </a:rPr>
              <a:t>https://ro.wikipedia.org/wiki/Valea_Mor%C8%9Bii</a:t>
            </a:r>
            <a:endParaRPr lang="en-US" dirty="0">
              <a:ln w="0"/>
              <a:solidFill>
                <a:schemeClr val="accent1"/>
              </a:solidFill>
              <a:effectLst>
                <a:outerShdw blurRad="38100" dist="25400" dir="5400000" algn="ctr" rotWithShape="0">
                  <a:srgbClr val="6E747A">
                    <a:alpha val="43000"/>
                  </a:srgbClr>
                </a:outerShdw>
              </a:effectLst>
            </a:endParaRPr>
          </a:p>
          <a:p>
            <a:r>
              <a:rPr lang="en-US" dirty="0">
                <a:ln w="0"/>
                <a:solidFill>
                  <a:schemeClr val="accent1"/>
                </a:solidFill>
                <a:effectLst>
                  <a:outerShdw blurRad="38100" dist="25400" dir="5400000" algn="ctr" rotWithShape="0">
                    <a:srgbClr val="6E747A">
                      <a:alpha val="43000"/>
                    </a:srgbClr>
                  </a:outerShdw>
                </a:effectLst>
                <a:hlinkClick r:id="rId3"/>
              </a:rPr>
              <a:t>http://www.ziare.com/magazin/specie/cel-mai-divers-loc-de-pe-terra-din-punct-de-vedere-al-speciilor-1189966</a:t>
            </a:r>
            <a:endParaRPr lang="en-US" dirty="0">
              <a:ln w="0"/>
              <a:solidFill>
                <a:schemeClr val="accent1"/>
              </a:solidFill>
              <a:effectLst>
                <a:outerShdw blurRad="38100" dist="25400" dir="5400000" algn="ctr" rotWithShape="0">
                  <a:srgbClr val="6E747A">
                    <a:alpha val="43000"/>
                  </a:srgbClr>
                </a:outerShdw>
              </a:effectLst>
            </a:endParaRPr>
          </a:p>
          <a:p>
            <a:r>
              <a:rPr lang="en-US" dirty="0">
                <a:ln w="0"/>
                <a:solidFill>
                  <a:schemeClr val="accent1"/>
                </a:solidFill>
                <a:effectLst>
                  <a:outerShdw blurRad="38100" dist="25400" dir="5400000" algn="ctr" rotWithShape="0">
                    <a:srgbClr val="6E747A">
                      <a:alpha val="43000"/>
                    </a:srgbClr>
                  </a:outerShdw>
                </a:effectLst>
                <a:hlinkClick r:id="rId4"/>
              </a:rPr>
              <a:t>http://www.letsgo.ro/oras/parcul-national-madidi-3056/</a:t>
            </a:r>
            <a:endParaRPr lang="en-US" dirty="0">
              <a:ln w="0"/>
              <a:solidFill>
                <a:schemeClr val="accent1"/>
              </a:solidFill>
              <a:effectLst>
                <a:outerShdw blurRad="38100" dist="25400" dir="5400000" algn="ctr" rotWithShape="0">
                  <a:srgbClr val="6E747A">
                    <a:alpha val="43000"/>
                  </a:srgbClr>
                </a:outerShdw>
              </a:effectLst>
            </a:endParaRPr>
          </a:p>
          <a:p>
            <a:r>
              <a:rPr lang="en-US" dirty="0">
                <a:ln w="0"/>
                <a:solidFill>
                  <a:schemeClr val="accent1"/>
                </a:solidFill>
                <a:effectLst>
                  <a:outerShdw blurRad="38100" dist="25400" dir="5400000" algn="ctr" rotWithShape="0">
                    <a:srgbClr val="6E747A">
                      <a:alpha val="43000"/>
                    </a:srgbClr>
                  </a:outerShdw>
                </a:effectLst>
                <a:hlinkClick r:id="rId5"/>
              </a:rPr>
              <a:t>http://travel.descopera.ro/13214849-Ilha-da-Queimada-Grande-cea-mai-periculoasa-insula-din-lume</a:t>
            </a:r>
            <a:endParaRPr lang="en-US" dirty="0">
              <a:ln w="0"/>
              <a:solidFill>
                <a:schemeClr val="accent1"/>
              </a:solidFill>
              <a:effectLst>
                <a:outerShdw blurRad="38100" dist="25400" dir="5400000" algn="ctr" rotWithShape="0">
                  <a:srgbClr val="6E747A">
                    <a:alpha val="43000"/>
                  </a:srgbClr>
                </a:outerShdw>
              </a:effectLst>
            </a:endParaRPr>
          </a:p>
          <a:p>
            <a:r>
              <a:rPr lang="en-US" dirty="0">
                <a:ln w="0"/>
                <a:solidFill>
                  <a:schemeClr val="accent1"/>
                </a:solidFill>
                <a:effectLst>
                  <a:outerShdw blurRad="38100" dist="25400" dir="5400000" algn="ctr" rotWithShape="0">
                    <a:srgbClr val="6E747A">
                      <a:alpha val="43000"/>
                    </a:srgbClr>
                  </a:outerShdw>
                </a:effectLst>
                <a:hlinkClick r:id="rId6"/>
              </a:rPr>
              <a:t>https://ro.wikipedia.org/wiki/Dallol,_Etiopia</a:t>
            </a:r>
            <a:endParaRPr lang="en-US" dirty="0">
              <a:ln w="0"/>
              <a:solidFill>
                <a:schemeClr val="accent1"/>
              </a:solidFill>
              <a:effectLst>
                <a:outerShdw blurRad="38100" dist="25400" dir="5400000" algn="ctr" rotWithShape="0">
                  <a:srgbClr val="6E747A">
                    <a:alpha val="43000"/>
                  </a:srgbClr>
                </a:outerShdw>
              </a:effectLst>
            </a:endParaRPr>
          </a:p>
          <a:p>
            <a:r>
              <a:rPr lang="en-US" dirty="0">
                <a:ln w="0"/>
                <a:solidFill>
                  <a:schemeClr val="accent1"/>
                </a:solidFill>
                <a:effectLst>
                  <a:outerShdw blurRad="38100" dist="25400" dir="5400000" algn="ctr" rotWithShape="0">
                    <a:srgbClr val="6E747A">
                      <a:alpha val="43000"/>
                    </a:srgbClr>
                  </a:outerShdw>
                </a:effectLst>
                <a:hlinkClick r:id="rId7"/>
              </a:rPr>
              <a:t>https://ro.wikipedia.org/wiki/Lacul_Natron</a:t>
            </a:r>
            <a:endParaRPr lang="en-US" dirty="0">
              <a:ln w="0"/>
              <a:solidFill>
                <a:schemeClr val="accent1"/>
              </a:solidFill>
              <a:effectLst>
                <a:outerShdw blurRad="38100" dist="25400" dir="5400000" algn="ctr" rotWithShape="0">
                  <a:srgbClr val="6E747A">
                    <a:alpha val="43000"/>
                  </a:srgbClr>
                </a:outerShdw>
              </a:effectLst>
            </a:endParaRPr>
          </a:p>
          <a:p>
            <a:r>
              <a:rPr lang="en-US" dirty="0">
                <a:ln w="0"/>
                <a:solidFill>
                  <a:schemeClr val="accent1"/>
                </a:solidFill>
                <a:effectLst>
                  <a:outerShdw blurRad="38100" dist="25400" dir="5400000" algn="ctr" rotWithShape="0">
                    <a:srgbClr val="6E747A">
                      <a:alpha val="43000"/>
                    </a:srgbClr>
                  </a:outerShdw>
                </a:effectLst>
                <a:hlinkClick r:id="rId8"/>
              </a:rPr>
              <a:t>http://www.cunoastelumea.ro/lacul-natron-din-tanzania-locul-care-poate-transforma-vietuitoarele-in-pietre-ce-proprietati-are-apa-de-aici/</a:t>
            </a:r>
            <a:endParaRPr lang="en-US" dirty="0">
              <a:ln w="0"/>
              <a:solidFill>
                <a:schemeClr val="accent1"/>
              </a:solidFill>
              <a:effectLst>
                <a:outerShdw blurRad="38100" dist="25400" dir="5400000" algn="ctr" rotWithShape="0">
                  <a:srgbClr val="6E747A">
                    <a:alpha val="43000"/>
                  </a:srgbClr>
                </a:outerShdw>
              </a:effectLst>
            </a:endParaRPr>
          </a:p>
          <a:p>
            <a:endParaRPr lang="en-US" dirty="0"/>
          </a:p>
          <a:p>
            <a:endParaRPr lang="en-US" dirty="0"/>
          </a:p>
          <a:p>
            <a:endParaRPr lang="en-US" dirty="0"/>
          </a:p>
          <a:p>
            <a:endParaRPr lang="en-US" dirty="0"/>
          </a:p>
          <a:p>
            <a:endParaRPr lang="ro-RO" dirty="0"/>
          </a:p>
        </p:txBody>
      </p:sp>
    </p:spTree>
    <p:extLst>
      <p:ext uri="{BB962C8B-B14F-4D97-AF65-F5344CB8AC3E}">
        <p14:creationId xmlns:p14="http://schemas.microsoft.com/office/powerpoint/2010/main" val="181073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AFB1-06BC-4F8C-8EFD-38819BBF47CE}"/>
              </a:ext>
            </a:extLst>
          </p:cNvPr>
          <p:cNvSpPr>
            <a:spLocks noGrp="1"/>
          </p:cNvSpPr>
          <p:nvPr>
            <p:ph type="ctrTitle"/>
          </p:nvPr>
        </p:nvSpPr>
        <p:spPr>
          <a:xfrm>
            <a:off x="1559052" y="2175938"/>
            <a:ext cx="9167252" cy="2872623"/>
          </a:xfrm>
        </p:spPr>
        <p:txBody>
          <a:bodyPr/>
          <a:lstStyle/>
          <a:p>
            <a:r>
              <a:rPr lang="ro-RO" dirty="0"/>
              <a:t>Top 5 strange mysteries that remain unsolved</a:t>
            </a:r>
            <a:endParaRPr lang="en-US" dirty="0"/>
          </a:p>
        </p:txBody>
      </p:sp>
      <p:sp>
        <p:nvSpPr>
          <p:cNvPr id="3" name="Subtitle 2">
            <a:extLst>
              <a:ext uri="{FF2B5EF4-FFF2-40B4-BE49-F238E27FC236}">
                <a16:creationId xmlns:a16="http://schemas.microsoft.com/office/drawing/2014/main" id="{4322ECBF-9608-41A1-9471-E7A26B602DD0}"/>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3485518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8423-4D8C-4AE3-9220-43146DC410CD}"/>
              </a:ext>
            </a:extLst>
          </p:cNvPr>
          <p:cNvSpPr>
            <a:spLocks noGrp="1"/>
          </p:cNvSpPr>
          <p:nvPr>
            <p:ph type="title"/>
          </p:nvPr>
        </p:nvSpPr>
        <p:spPr/>
        <p:txBody>
          <a:bodyPr>
            <a:normAutofit fontScale="90000"/>
          </a:bodyPr>
          <a:lstStyle/>
          <a:p>
            <a:r>
              <a:rPr lang="en-US" b="1" dirty="0"/>
              <a:t>The Eilean Mor Lighthouse Mystery</a:t>
            </a:r>
            <a:endParaRPr lang="en-US" dirty="0"/>
          </a:p>
        </p:txBody>
      </p:sp>
      <p:pic>
        <p:nvPicPr>
          <p:cNvPr id="5" name="Content Placeholder 4" descr="The Eilean Mor island">
            <a:extLst>
              <a:ext uri="{FF2B5EF4-FFF2-40B4-BE49-F238E27FC236}">
                <a16:creationId xmlns:a16="http://schemas.microsoft.com/office/drawing/2014/main" id="{5B19BDDC-82A0-4551-B0C7-0A624B34DE9E}"/>
              </a:ext>
            </a:extLst>
          </p:cNvPr>
          <p:cNvPicPr>
            <a:picLocks noGrp="1" noChangeAspect="1"/>
          </p:cNvPicPr>
          <p:nvPr>
            <p:ph idx="1"/>
          </p:nvPr>
        </p:nvPicPr>
        <p:blipFill>
          <a:blip r:embed="rId2"/>
          <a:stretch>
            <a:fillRect/>
          </a:stretch>
        </p:blipFill>
        <p:spPr>
          <a:xfrm>
            <a:off x="455094" y="1944526"/>
            <a:ext cx="5238064" cy="3932237"/>
          </a:xfrm>
        </p:spPr>
      </p:pic>
      <p:sp>
        <p:nvSpPr>
          <p:cNvPr id="6" name="TextBox 5">
            <a:extLst>
              <a:ext uri="{FF2B5EF4-FFF2-40B4-BE49-F238E27FC236}">
                <a16:creationId xmlns:a16="http://schemas.microsoft.com/office/drawing/2014/main" id="{5EA483F2-57C5-46F0-BB41-D4F414BDE68A}"/>
              </a:ext>
            </a:extLst>
          </p:cNvPr>
          <p:cNvSpPr txBox="1"/>
          <p:nvPr/>
        </p:nvSpPr>
        <p:spPr>
          <a:xfrm>
            <a:off x="6096000" y="1691027"/>
            <a:ext cx="5640906" cy="3970318"/>
          </a:xfrm>
          <a:prstGeom prst="rect">
            <a:avLst/>
          </a:prstGeom>
          <a:noFill/>
        </p:spPr>
        <p:txBody>
          <a:bodyPr wrap="square" rtlCol="0">
            <a:spAutoFit/>
          </a:bodyPr>
          <a:lstStyle/>
          <a:p>
            <a:r>
              <a:rPr lang="en-US" dirty="0"/>
              <a:t>The disappearance of three lighthouse keepers in 1900:</a:t>
            </a:r>
          </a:p>
          <a:p>
            <a:endParaRPr lang="en-US" dirty="0"/>
          </a:p>
          <a:p>
            <a:pPr marL="285750" indent="-285750">
              <a:buFont typeface="Arial" panose="020B0604020202020204" pitchFamily="34" charset="0"/>
              <a:buChar char="•"/>
            </a:pPr>
            <a:r>
              <a:rPr lang="en-US" dirty="0"/>
              <a:t>The day after Christmas, a supply ship arrived at the island, but the lighthouse keepers were not waiting for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replacement lighthouse keeper, Joseph Moore, was sent to investigate.</a:t>
            </a:r>
          </a:p>
          <a:p>
            <a:endParaRPr lang="en-US" dirty="0"/>
          </a:p>
          <a:p>
            <a:pPr marL="285750" indent="-285750">
              <a:buFont typeface="Arial" panose="020B0604020202020204" pitchFamily="34" charset="0"/>
              <a:buChar char="•"/>
            </a:pPr>
            <a:r>
              <a:rPr lang="en-US" dirty="0"/>
              <a:t>The lighthouse door was unlocked, the clock in the kitchen had stopped working and he found the remains of a meal, but the lighthouse keepers were nowhere to be seen.</a:t>
            </a:r>
          </a:p>
        </p:txBody>
      </p:sp>
    </p:spTree>
    <p:extLst>
      <p:ext uri="{BB962C8B-B14F-4D97-AF65-F5344CB8AC3E}">
        <p14:creationId xmlns:p14="http://schemas.microsoft.com/office/powerpoint/2010/main" val="1644765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1C76-4B04-4524-8C5C-CEF36D7093E6}"/>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736BED1F-4912-4BD6-A791-4EEC1FABB115}"/>
              </a:ext>
            </a:extLst>
          </p:cNvPr>
          <p:cNvSpPr>
            <a:spLocks noGrp="1"/>
          </p:cNvSpPr>
          <p:nvPr>
            <p:ph idx="1"/>
          </p:nvPr>
        </p:nvSpPr>
        <p:spPr>
          <a:xfrm>
            <a:off x="618310" y="571499"/>
            <a:ext cx="5747656" cy="6020889"/>
          </a:xfrm>
        </p:spPr>
        <p:txBody>
          <a:bodyPr>
            <a:normAutofit/>
          </a:bodyPr>
          <a:lstStyle/>
          <a:p>
            <a:pPr>
              <a:buFont typeface="Arial" panose="020B0604020202020204" pitchFamily="34" charset="0"/>
              <a:buChar char="•"/>
            </a:pPr>
            <a:r>
              <a:rPr lang="en-US" dirty="0"/>
              <a:t>Thomas Marshall claimed that the island had been struck by severe winds, worse than anything he had experienced in his career, even though the lighthouse was solid enough to outlast any storm.</a:t>
            </a:r>
          </a:p>
          <a:p>
            <a:pPr marL="0" indent="0">
              <a:buNone/>
            </a:pPr>
            <a:endParaRPr lang="en-US" dirty="0"/>
          </a:p>
          <a:p>
            <a:pPr>
              <a:buFont typeface="Arial" panose="020B0604020202020204" pitchFamily="34" charset="0"/>
              <a:buChar char="•"/>
            </a:pPr>
            <a:r>
              <a:rPr lang="en-US" dirty="0"/>
              <a:t>“Storm ended, sea calm. God is over all.”</a:t>
            </a:r>
          </a:p>
          <a:p>
            <a:pPr marL="0" indent="0">
              <a:buNone/>
            </a:pPr>
            <a:endParaRPr lang="en-US" dirty="0"/>
          </a:p>
          <a:p>
            <a:pPr>
              <a:buFont typeface="Arial" panose="020B0604020202020204" pitchFamily="34" charset="0"/>
              <a:buChar char="•"/>
            </a:pPr>
            <a:r>
              <a:rPr lang="en-US" dirty="0"/>
              <a:t>Even though the lighthouse was visible from the nearby island, no storms were reported in the </a:t>
            </a:r>
            <a:r>
              <a:rPr lang="en-US" dirty="0" err="1"/>
              <a:t>Eilean</a:t>
            </a:r>
            <a:r>
              <a:rPr lang="en-US" dirty="0"/>
              <a:t> </a:t>
            </a:r>
            <a:r>
              <a:rPr lang="en-US" dirty="0" err="1"/>
              <a:t>Mor</a:t>
            </a:r>
            <a:r>
              <a:rPr lang="en-US" dirty="0"/>
              <a:t> area during the days noted in the log entry.</a:t>
            </a:r>
          </a:p>
          <a:p>
            <a:pPr marL="0" indent="0">
              <a:buNone/>
            </a:pPr>
            <a:endParaRPr lang="en-US" dirty="0"/>
          </a:p>
          <a:p>
            <a:pPr>
              <a:buFont typeface="Arial" panose="020B0604020202020204" pitchFamily="34" charset="0"/>
              <a:buChar char="•"/>
            </a:pPr>
            <a:r>
              <a:rPr lang="en-US" dirty="0"/>
              <a:t>Theories about their disappearance have ranged from foreign invaders capturing the men, all the way through to alien abductions.</a:t>
            </a:r>
          </a:p>
          <a:p>
            <a:pPr>
              <a:buFont typeface="Arial" panose="020B0604020202020204" pitchFamily="34" charset="0"/>
              <a:buChar char="•"/>
            </a:pPr>
            <a:endParaRPr lang="en-US" dirty="0"/>
          </a:p>
        </p:txBody>
      </p:sp>
      <p:pic>
        <p:nvPicPr>
          <p:cNvPr id="5" name="Picture 4" descr="The location of the Eilean Mor lighthouse">
            <a:extLst>
              <a:ext uri="{FF2B5EF4-FFF2-40B4-BE49-F238E27FC236}">
                <a16:creationId xmlns:a16="http://schemas.microsoft.com/office/drawing/2014/main" id="{4B816BEA-939A-4C70-9F51-25705FABB338}"/>
              </a:ext>
            </a:extLst>
          </p:cNvPr>
          <p:cNvPicPr>
            <a:picLocks noChangeAspect="1"/>
          </p:cNvPicPr>
          <p:nvPr/>
        </p:nvPicPr>
        <p:blipFill>
          <a:blip r:embed="rId2"/>
          <a:stretch>
            <a:fillRect/>
          </a:stretch>
        </p:blipFill>
        <p:spPr>
          <a:xfrm>
            <a:off x="6892834" y="571500"/>
            <a:ext cx="4572000" cy="2857500"/>
          </a:xfrm>
          <a:prstGeom prst="rect">
            <a:avLst/>
          </a:prstGeom>
        </p:spPr>
      </p:pic>
      <p:pic>
        <p:nvPicPr>
          <p:cNvPr id="7" name="Picture 6">
            <a:extLst>
              <a:ext uri="{FF2B5EF4-FFF2-40B4-BE49-F238E27FC236}">
                <a16:creationId xmlns:a16="http://schemas.microsoft.com/office/drawing/2014/main" id="{35A5809A-F588-49C2-AF90-CA2E52CB9322}"/>
              </a:ext>
            </a:extLst>
          </p:cNvPr>
          <p:cNvPicPr>
            <a:picLocks noChangeAspect="1"/>
          </p:cNvPicPr>
          <p:nvPr/>
        </p:nvPicPr>
        <p:blipFill>
          <a:blip r:embed="rId3"/>
          <a:stretch>
            <a:fillRect/>
          </a:stretch>
        </p:blipFill>
        <p:spPr>
          <a:xfrm>
            <a:off x="6892835" y="3714751"/>
            <a:ext cx="4572000" cy="2571750"/>
          </a:xfrm>
          <a:prstGeom prst="rect">
            <a:avLst/>
          </a:prstGeom>
        </p:spPr>
      </p:pic>
    </p:spTree>
    <p:extLst>
      <p:ext uri="{BB962C8B-B14F-4D97-AF65-F5344CB8AC3E}">
        <p14:creationId xmlns:p14="http://schemas.microsoft.com/office/powerpoint/2010/main" val="21859259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047B46-4F2F-4746-8B82-B30EAAAE033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4E8A8E-D194-4D55-92A3-6B0799722E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5" name="Picture 4" descr="A plane flying in the air&#10;&#10;Description generated with very high confidence">
            <a:extLst>
              <a:ext uri="{FF2B5EF4-FFF2-40B4-BE49-F238E27FC236}">
                <a16:creationId xmlns:a16="http://schemas.microsoft.com/office/drawing/2014/main" id="{8A0D8EDF-E30D-42E1-A8DF-8DE77678317E}"/>
              </a:ext>
            </a:extLst>
          </p:cNvPr>
          <p:cNvPicPr>
            <a:picLocks noChangeAspect="1"/>
          </p:cNvPicPr>
          <p:nvPr/>
        </p:nvPicPr>
        <p:blipFill rotWithShape="1">
          <a:blip r:embed="rId2"/>
          <a:srcRect l="6608" r="2152" b="-2"/>
          <a:stretch/>
        </p:blipFill>
        <p:spPr>
          <a:xfrm>
            <a:off x="407432" y="419292"/>
            <a:ext cx="5522976" cy="6053328"/>
          </a:xfrm>
          <a:prstGeom prst="rect">
            <a:avLst/>
          </a:prstGeom>
        </p:spPr>
      </p:pic>
      <p:sp>
        <p:nvSpPr>
          <p:cNvPr id="2" name="Title 1">
            <a:extLst>
              <a:ext uri="{FF2B5EF4-FFF2-40B4-BE49-F238E27FC236}">
                <a16:creationId xmlns:a16="http://schemas.microsoft.com/office/drawing/2014/main" id="{6EF7574F-5C3B-4413-B83A-B53B5CC8FD26}"/>
              </a:ext>
            </a:extLst>
          </p:cNvPr>
          <p:cNvSpPr>
            <a:spLocks noGrp="1"/>
          </p:cNvSpPr>
          <p:nvPr>
            <p:ph type="title"/>
          </p:nvPr>
        </p:nvSpPr>
        <p:spPr>
          <a:xfrm>
            <a:off x="6846137" y="252938"/>
            <a:ext cx="4602152" cy="1718225"/>
          </a:xfrm>
        </p:spPr>
        <p:txBody>
          <a:bodyPr>
            <a:normAutofit/>
          </a:bodyPr>
          <a:lstStyle/>
          <a:p>
            <a:r>
              <a:rPr lang="en-US" b="1" dirty="0"/>
              <a:t>Foo Fighters</a:t>
            </a:r>
            <a:endParaRPr lang="en-US" dirty="0"/>
          </a:p>
        </p:txBody>
      </p:sp>
      <p:sp>
        <p:nvSpPr>
          <p:cNvPr id="3" name="Content Placeholder 2">
            <a:extLst>
              <a:ext uri="{FF2B5EF4-FFF2-40B4-BE49-F238E27FC236}">
                <a16:creationId xmlns:a16="http://schemas.microsoft.com/office/drawing/2014/main" id="{99189F4A-ADA6-4C2B-A51D-7EA5486EBA11}"/>
              </a:ext>
            </a:extLst>
          </p:cNvPr>
          <p:cNvSpPr>
            <a:spLocks noGrp="1"/>
          </p:cNvSpPr>
          <p:nvPr>
            <p:ph idx="1"/>
          </p:nvPr>
        </p:nvSpPr>
        <p:spPr>
          <a:xfrm>
            <a:off x="6633854" y="1698453"/>
            <a:ext cx="5026717" cy="4939911"/>
          </a:xfrm>
        </p:spPr>
        <p:txBody>
          <a:bodyPr>
            <a:normAutofit/>
          </a:bodyPr>
          <a:lstStyle/>
          <a:p>
            <a:pPr>
              <a:lnSpc>
                <a:spcPct val="90000"/>
              </a:lnSpc>
              <a:buFont typeface="Arial" panose="020B0604020202020204" pitchFamily="34" charset="0"/>
              <a:buChar char="•"/>
            </a:pPr>
            <a:r>
              <a:rPr lang="en-US" dirty="0"/>
              <a:t>The term “foo fighters” was applied to various UFO sightings that occurred during the Second World War.</a:t>
            </a:r>
          </a:p>
          <a:p>
            <a:pPr>
              <a:lnSpc>
                <a:spcPct val="90000"/>
              </a:lnSpc>
              <a:buFont typeface="Arial" panose="020B0604020202020204" pitchFamily="34" charset="0"/>
              <a:buChar char="•"/>
            </a:pPr>
            <a:endParaRPr lang="en-US" dirty="0"/>
          </a:p>
          <a:p>
            <a:pPr>
              <a:lnSpc>
                <a:spcPct val="90000"/>
              </a:lnSpc>
              <a:buFont typeface="Arial" panose="020B0604020202020204" pitchFamily="34" charset="0"/>
              <a:buChar char="•"/>
            </a:pPr>
            <a:r>
              <a:rPr lang="en-US" dirty="0"/>
              <a:t>A Royal Air Force pilot was flying a fighter plane over France when he noticed</a:t>
            </a:r>
            <a:r>
              <a:rPr lang="ro-RO" dirty="0"/>
              <a:t> two strange-looking lights </a:t>
            </a:r>
            <a:r>
              <a:rPr lang="en-US" dirty="0"/>
              <a:t>following him, repeating all the moves he made.</a:t>
            </a:r>
          </a:p>
          <a:p>
            <a:pPr>
              <a:lnSpc>
                <a:spcPct val="90000"/>
              </a:lnSpc>
              <a:buFont typeface="Arial" panose="020B0604020202020204" pitchFamily="34" charset="0"/>
              <a:buChar char="•"/>
            </a:pPr>
            <a:endParaRPr lang="en-US" dirty="0"/>
          </a:p>
          <a:p>
            <a:pPr>
              <a:lnSpc>
                <a:spcPct val="90000"/>
              </a:lnSpc>
              <a:buFont typeface="Arial" panose="020B0604020202020204" pitchFamily="34" charset="0"/>
              <a:buChar char="•"/>
            </a:pPr>
            <a:r>
              <a:rPr lang="en-US" dirty="0"/>
              <a:t>Marines in the Solomon Islands reported seeing a formation of over 150 silver-colored objects racing through the sky.</a:t>
            </a:r>
          </a:p>
          <a:p>
            <a:pPr>
              <a:lnSpc>
                <a:spcPct val="90000"/>
              </a:lnSpc>
              <a:buFont typeface="Arial" panose="020B0604020202020204" pitchFamily="34" charset="0"/>
              <a:buChar char="•"/>
            </a:pPr>
            <a:endParaRPr lang="en-US" dirty="0"/>
          </a:p>
          <a:p>
            <a:pPr>
              <a:lnSpc>
                <a:spcPct val="90000"/>
              </a:lnSpc>
              <a:buFont typeface="Arial" panose="020B0604020202020204" pitchFamily="34" charset="0"/>
              <a:buChar char="•"/>
            </a:pPr>
            <a:r>
              <a:rPr lang="en-US" dirty="0"/>
              <a:t>New York Times officially described these "balls of fire“ as a "new German weapon“.</a:t>
            </a:r>
          </a:p>
        </p:txBody>
      </p:sp>
    </p:spTree>
    <p:extLst>
      <p:ext uri="{BB962C8B-B14F-4D97-AF65-F5344CB8AC3E}">
        <p14:creationId xmlns:p14="http://schemas.microsoft.com/office/powerpoint/2010/main" val="42051170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29189-B95B-421B-AE8A-A03EABC8376F}"/>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092A7D15-C985-4BF0-975F-DB0543F70961}"/>
              </a:ext>
            </a:extLst>
          </p:cNvPr>
          <p:cNvPicPr>
            <a:picLocks noGrp="1" noChangeAspect="1"/>
          </p:cNvPicPr>
          <p:nvPr>
            <p:ph idx="1"/>
          </p:nvPr>
        </p:nvPicPr>
        <p:blipFill>
          <a:blip r:embed="rId2"/>
          <a:stretch>
            <a:fillRect/>
          </a:stretch>
        </p:blipFill>
        <p:spPr>
          <a:xfrm>
            <a:off x="950686" y="2014194"/>
            <a:ext cx="5145314" cy="3858986"/>
          </a:xfrm>
        </p:spPr>
      </p:pic>
      <p:pic>
        <p:nvPicPr>
          <p:cNvPr id="7" name="Picture 6" descr="A close up of a sign&#10;&#10;Description generated with high confidence">
            <a:extLst>
              <a:ext uri="{FF2B5EF4-FFF2-40B4-BE49-F238E27FC236}">
                <a16:creationId xmlns:a16="http://schemas.microsoft.com/office/drawing/2014/main" id="{808914C1-CBD3-4C14-9731-D13A6DF37509}"/>
              </a:ext>
            </a:extLst>
          </p:cNvPr>
          <p:cNvPicPr>
            <a:picLocks noChangeAspect="1"/>
          </p:cNvPicPr>
          <p:nvPr/>
        </p:nvPicPr>
        <p:blipFill>
          <a:blip r:embed="rId3"/>
          <a:stretch>
            <a:fillRect/>
          </a:stretch>
        </p:blipFill>
        <p:spPr>
          <a:xfrm>
            <a:off x="6517642" y="2368540"/>
            <a:ext cx="4932678" cy="3288452"/>
          </a:xfrm>
          <a:prstGeom prst="rect">
            <a:avLst/>
          </a:prstGeom>
        </p:spPr>
      </p:pic>
      <p:sp>
        <p:nvSpPr>
          <p:cNvPr id="8" name="TextBox 7">
            <a:extLst>
              <a:ext uri="{FF2B5EF4-FFF2-40B4-BE49-F238E27FC236}">
                <a16:creationId xmlns:a16="http://schemas.microsoft.com/office/drawing/2014/main" id="{04A568F2-F8D7-4CF7-813A-F4969B1004F3}"/>
              </a:ext>
            </a:extLst>
          </p:cNvPr>
          <p:cNvSpPr txBox="1"/>
          <p:nvPr/>
        </p:nvSpPr>
        <p:spPr>
          <a:xfrm>
            <a:off x="1066800" y="952024"/>
            <a:ext cx="1038352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Some theories said that they were electrostatic or electromagnetic phenomena, or simply reflections of light from ice crystals.</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891848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bject&#10;&#10;Description generated with high confidence">
            <a:extLst>
              <a:ext uri="{FF2B5EF4-FFF2-40B4-BE49-F238E27FC236}">
                <a16:creationId xmlns:a16="http://schemas.microsoft.com/office/drawing/2014/main" id="{0E4260D9-F214-493F-B950-3E3002EC725D}"/>
              </a:ext>
            </a:extLst>
          </p:cNvPr>
          <p:cNvPicPr>
            <a:picLocks noChangeAspect="1"/>
          </p:cNvPicPr>
          <p:nvPr/>
        </p:nvPicPr>
        <p:blipFill>
          <a:blip r:embed="rId2"/>
          <a:stretch>
            <a:fillRect/>
          </a:stretch>
        </p:blipFill>
        <p:spPr>
          <a:xfrm>
            <a:off x="6631795" y="2616636"/>
            <a:ext cx="4785142" cy="3768298"/>
          </a:xfrm>
          <a:prstGeom prst="rect">
            <a:avLst/>
          </a:prstGeom>
        </p:spPr>
      </p:pic>
      <p:sp>
        <p:nvSpPr>
          <p:cNvPr id="2" name="Title 1">
            <a:extLst>
              <a:ext uri="{FF2B5EF4-FFF2-40B4-BE49-F238E27FC236}">
                <a16:creationId xmlns:a16="http://schemas.microsoft.com/office/drawing/2014/main" id="{0D62E311-360D-4C22-AD83-40E0A1BAA44E}"/>
              </a:ext>
            </a:extLst>
          </p:cNvPr>
          <p:cNvSpPr>
            <a:spLocks noGrp="1"/>
          </p:cNvSpPr>
          <p:nvPr>
            <p:ph type="title"/>
          </p:nvPr>
        </p:nvSpPr>
        <p:spPr/>
        <p:txBody>
          <a:bodyPr/>
          <a:lstStyle/>
          <a:p>
            <a:r>
              <a:rPr lang="ro-RO" b="1" dirty="0"/>
              <a:t>T</a:t>
            </a:r>
            <a:r>
              <a:rPr lang="en-US" b="1" dirty="0"/>
              <a:t>he Bouvet Island Lifeboat</a:t>
            </a:r>
          </a:p>
        </p:txBody>
      </p:sp>
      <p:sp>
        <p:nvSpPr>
          <p:cNvPr id="3" name="Content Placeholder 2">
            <a:extLst>
              <a:ext uri="{FF2B5EF4-FFF2-40B4-BE49-F238E27FC236}">
                <a16:creationId xmlns:a16="http://schemas.microsoft.com/office/drawing/2014/main" id="{A1DEE2AE-DDF2-41F0-B6CE-5DE85D016774}"/>
              </a:ext>
            </a:extLst>
          </p:cNvPr>
          <p:cNvSpPr>
            <a:spLocks noGrp="1"/>
          </p:cNvSpPr>
          <p:nvPr>
            <p:ph idx="1"/>
          </p:nvPr>
        </p:nvSpPr>
        <p:spPr>
          <a:xfrm>
            <a:off x="661851" y="2014194"/>
            <a:ext cx="10058400" cy="779417"/>
          </a:xfrm>
        </p:spPr>
        <p:txBody>
          <a:bodyPr/>
          <a:lstStyle/>
          <a:p>
            <a:pPr>
              <a:buFont typeface="Arial" panose="020B0604020202020204" pitchFamily="34" charset="0"/>
              <a:buChar char="•"/>
            </a:pPr>
            <a:r>
              <a:rPr lang="en-US" dirty="0"/>
              <a:t> Lying deep in the South Atlantic, Bouvet Island has been described as among the most isolated places on Earth. </a:t>
            </a:r>
          </a:p>
        </p:txBody>
      </p:sp>
      <p:sp>
        <p:nvSpPr>
          <p:cNvPr id="11" name="TextBox 10">
            <a:extLst>
              <a:ext uri="{FF2B5EF4-FFF2-40B4-BE49-F238E27FC236}">
                <a16:creationId xmlns:a16="http://schemas.microsoft.com/office/drawing/2014/main" id="{EDA6EB7A-9895-428D-9801-5817B38C7C3E}"/>
              </a:ext>
            </a:extLst>
          </p:cNvPr>
          <p:cNvSpPr txBox="1"/>
          <p:nvPr/>
        </p:nvSpPr>
        <p:spPr>
          <a:xfrm>
            <a:off x="661851" y="3021874"/>
            <a:ext cx="5434149"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Nobody has ever inhabited the island, since plant life is unsustainable there.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a British expedition arrived, they discovered</a:t>
            </a:r>
            <a:r>
              <a:rPr lang="ro-RO" dirty="0"/>
              <a:t> an abandoned lifeboat </a:t>
            </a:r>
            <a:r>
              <a:rPr lang="en-US" dirty="0"/>
              <a:t>in a lagoon on the island. </a:t>
            </a:r>
          </a:p>
          <a:p>
            <a:endParaRPr lang="en-US" dirty="0"/>
          </a:p>
          <a:p>
            <a:pPr marL="285750" indent="-285750">
              <a:buFont typeface="Arial" panose="020B0604020202020204" pitchFamily="34" charset="0"/>
              <a:buChar char="•"/>
            </a:pPr>
            <a:r>
              <a:rPr lang="en-US" dirty="0"/>
              <a:t>Not far from the boat were oars, wood, a drum, and a copper tank. The boat was in a good condition, but they couldn’t find any trace of passengers.</a:t>
            </a:r>
          </a:p>
        </p:txBody>
      </p:sp>
    </p:spTree>
    <p:extLst>
      <p:ext uri="{BB962C8B-B14F-4D97-AF65-F5344CB8AC3E}">
        <p14:creationId xmlns:p14="http://schemas.microsoft.com/office/powerpoint/2010/main" val="7121818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snow covered mountain&#10;&#10;Description generated with very high confidence">
            <a:extLst>
              <a:ext uri="{FF2B5EF4-FFF2-40B4-BE49-F238E27FC236}">
                <a16:creationId xmlns:a16="http://schemas.microsoft.com/office/drawing/2014/main" id="{35857EA7-97AE-4571-979C-359E5D43796A}"/>
              </a:ext>
            </a:extLst>
          </p:cNvPr>
          <p:cNvPicPr>
            <a:picLocks noChangeAspect="1"/>
          </p:cNvPicPr>
          <p:nvPr/>
        </p:nvPicPr>
        <p:blipFill>
          <a:blip r:embed="rId2"/>
          <a:stretch>
            <a:fillRect/>
          </a:stretch>
        </p:blipFill>
        <p:spPr>
          <a:xfrm>
            <a:off x="804233" y="937054"/>
            <a:ext cx="5057995" cy="3793496"/>
          </a:xfrm>
          <a:prstGeom prst="rect">
            <a:avLst/>
          </a:prstGeom>
        </p:spPr>
      </p:pic>
      <p:sp>
        <p:nvSpPr>
          <p:cNvPr id="2" name="Title 1">
            <a:extLst>
              <a:ext uri="{FF2B5EF4-FFF2-40B4-BE49-F238E27FC236}">
                <a16:creationId xmlns:a16="http://schemas.microsoft.com/office/drawing/2014/main" id="{C5E61154-2F13-4D5A-9316-94DBC4792EDB}"/>
              </a:ext>
            </a:extLst>
          </p:cNvPr>
          <p:cNvSpPr>
            <a:spLocks noGrp="1"/>
          </p:cNvSpPr>
          <p:nvPr>
            <p:ph type="title"/>
          </p:nvPr>
        </p:nvSpPr>
        <p:spPr/>
        <p:txBody>
          <a:bodyPr/>
          <a:lstStyle/>
          <a:p>
            <a:r>
              <a:rPr lang="en-US"/>
              <a:t> </a:t>
            </a:r>
            <a:endParaRPr lang="en-US" dirty="0"/>
          </a:p>
        </p:txBody>
      </p:sp>
      <p:sp>
        <p:nvSpPr>
          <p:cNvPr id="3" name="Content Placeholder 2">
            <a:extLst>
              <a:ext uri="{FF2B5EF4-FFF2-40B4-BE49-F238E27FC236}">
                <a16:creationId xmlns:a16="http://schemas.microsoft.com/office/drawing/2014/main" id="{471E3173-88BA-4F79-8286-BFBA1EB07B77}"/>
              </a:ext>
            </a:extLst>
          </p:cNvPr>
          <p:cNvSpPr>
            <a:spLocks noGrp="1"/>
          </p:cNvSpPr>
          <p:nvPr>
            <p:ph idx="1"/>
          </p:nvPr>
        </p:nvSpPr>
        <p:spPr>
          <a:xfrm>
            <a:off x="6339839" y="1195101"/>
            <a:ext cx="4858449" cy="2686049"/>
          </a:xfrm>
        </p:spPr>
        <p:txBody>
          <a:bodyPr>
            <a:normAutofit/>
          </a:bodyPr>
          <a:lstStyle/>
          <a:p>
            <a:pPr>
              <a:buFont typeface="Arial" panose="020B0604020202020204" pitchFamily="34" charset="0"/>
              <a:buChar char="•"/>
            </a:pPr>
            <a:r>
              <a:rPr lang="en-US" dirty="0"/>
              <a:t>Even more strangely, when another expedition was sent to Bouvet Island two years later, the lifeboat had vanished. All of the other objects found near it</a:t>
            </a:r>
            <a:r>
              <a:rPr lang="ro-RO" dirty="0"/>
              <a:t> had also disappeared</a:t>
            </a:r>
            <a:r>
              <a:rPr lang="en-US" dirty="0"/>
              <a:t>.</a:t>
            </a:r>
          </a:p>
        </p:txBody>
      </p:sp>
      <p:pic>
        <p:nvPicPr>
          <p:cNvPr id="7" name="Picture 6" descr="A small boat in a body of water&#10;&#10;Description generated with very high confidence">
            <a:extLst>
              <a:ext uri="{FF2B5EF4-FFF2-40B4-BE49-F238E27FC236}">
                <a16:creationId xmlns:a16="http://schemas.microsoft.com/office/drawing/2014/main" id="{5A1F5B80-DFD6-4197-8230-39FB762CD6FA}"/>
              </a:ext>
            </a:extLst>
          </p:cNvPr>
          <p:cNvPicPr>
            <a:picLocks noChangeAspect="1"/>
          </p:cNvPicPr>
          <p:nvPr/>
        </p:nvPicPr>
        <p:blipFill>
          <a:blip r:embed="rId3"/>
          <a:stretch>
            <a:fillRect/>
          </a:stretch>
        </p:blipFill>
        <p:spPr>
          <a:xfrm>
            <a:off x="5384618" y="3653409"/>
            <a:ext cx="6438900" cy="2686050"/>
          </a:xfrm>
          <a:prstGeom prst="rect">
            <a:avLst/>
          </a:prstGeom>
        </p:spPr>
      </p:pic>
    </p:spTree>
    <p:extLst>
      <p:ext uri="{BB962C8B-B14F-4D97-AF65-F5344CB8AC3E}">
        <p14:creationId xmlns:p14="http://schemas.microsoft.com/office/powerpoint/2010/main" val="36722040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047B46-4F2F-4746-8B82-B30EAAAE033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4E8A8E-D194-4D55-92A3-6B0799722E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5" name="Picture 4">
            <a:extLst>
              <a:ext uri="{FF2B5EF4-FFF2-40B4-BE49-F238E27FC236}">
                <a16:creationId xmlns:a16="http://schemas.microsoft.com/office/drawing/2014/main" id="{D444445A-3558-41B5-9451-B38DCBB072CA}"/>
              </a:ext>
            </a:extLst>
          </p:cNvPr>
          <p:cNvPicPr>
            <a:picLocks noChangeAspect="1"/>
          </p:cNvPicPr>
          <p:nvPr/>
        </p:nvPicPr>
        <p:blipFill rotWithShape="1">
          <a:blip r:embed="rId2"/>
          <a:srcRect l="30265" r="16360"/>
          <a:stretch/>
        </p:blipFill>
        <p:spPr>
          <a:xfrm>
            <a:off x="407432" y="419292"/>
            <a:ext cx="5522976" cy="6053328"/>
          </a:xfrm>
          <a:prstGeom prst="rect">
            <a:avLst/>
          </a:prstGeom>
        </p:spPr>
      </p:pic>
      <p:sp>
        <p:nvSpPr>
          <p:cNvPr id="2" name="Title 1">
            <a:extLst>
              <a:ext uri="{FF2B5EF4-FFF2-40B4-BE49-F238E27FC236}">
                <a16:creationId xmlns:a16="http://schemas.microsoft.com/office/drawing/2014/main" id="{71897F27-BCBA-47F9-B749-8A25BF5B69B9}"/>
              </a:ext>
            </a:extLst>
          </p:cNvPr>
          <p:cNvSpPr>
            <a:spLocks noGrp="1"/>
          </p:cNvSpPr>
          <p:nvPr>
            <p:ph type="title"/>
          </p:nvPr>
        </p:nvSpPr>
        <p:spPr>
          <a:xfrm>
            <a:off x="6846137" y="727626"/>
            <a:ext cx="4602152" cy="1718225"/>
          </a:xfrm>
        </p:spPr>
        <p:txBody>
          <a:bodyPr>
            <a:normAutofit/>
          </a:bodyPr>
          <a:lstStyle/>
          <a:p>
            <a:r>
              <a:rPr lang="en-US" b="1" dirty="0"/>
              <a:t>The Taulas Of Menorca</a:t>
            </a:r>
            <a:endParaRPr lang="en-US" dirty="0"/>
          </a:p>
        </p:txBody>
      </p:sp>
      <p:sp>
        <p:nvSpPr>
          <p:cNvPr id="3" name="Content Placeholder 2">
            <a:extLst>
              <a:ext uri="{FF2B5EF4-FFF2-40B4-BE49-F238E27FC236}">
                <a16:creationId xmlns:a16="http://schemas.microsoft.com/office/drawing/2014/main" id="{0320DBCC-4290-48EF-B6FC-2BBFD3AB6A63}"/>
              </a:ext>
            </a:extLst>
          </p:cNvPr>
          <p:cNvSpPr>
            <a:spLocks noGrp="1"/>
          </p:cNvSpPr>
          <p:nvPr>
            <p:ph idx="1"/>
          </p:nvPr>
        </p:nvSpPr>
        <p:spPr>
          <a:xfrm>
            <a:off x="6846137" y="2739216"/>
            <a:ext cx="4602152" cy="3596880"/>
          </a:xfrm>
        </p:spPr>
        <p:txBody>
          <a:bodyPr>
            <a:normAutofit/>
          </a:bodyPr>
          <a:lstStyle/>
          <a:p>
            <a:pPr>
              <a:buFont typeface="Arial" panose="020B0604020202020204" pitchFamily="34" charset="0"/>
              <a:buChar char="•"/>
            </a:pPr>
            <a:r>
              <a:rPr lang="ro-RO" dirty="0"/>
              <a:t>T</a:t>
            </a:r>
            <a:r>
              <a:rPr lang="en-US" dirty="0"/>
              <a:t>he </a:t>
            </a:r>
            <a:r>
              <a:rPr lang="en-US" dirty="0" err="1"/>
              <a:t>taulas</a:t>
            </a:r>
            <a:r>
              <a:rPr lang="en-US" dirty="0"/>
              <a:t> are ancient megaliths that stand on the Spanish island of Menorca, similar in appearance to the more famous Stonehenge.</a:t>
            </a:r>
          </a:p>
          <a:p>
            <a:pPr>
              <a:buFont typeface="Arial" panose="020B0604020202020204" pitchFamily="34" charset="0"/>
              <a:buChar char="•"/>
            </a:pPr>
            <a:endParaRPr lang="en-US" dirty="0"/>
          </a:p>
          <a:p>
            <a:pPr>
              <a:buFont typeface="Arial" panose="020B0604020202020204" pitchFamily="34" charset="0"/>
              <a:buChar char="•"/>
            </a:pPr>
            <a:r>
              <a:rPr lang="en-US" dirty="0"/>
              <a:t>There is no concrete evidence as to why the structures were built or why they are found only on Menorca and not on neighboring islands.</a:t>
            </a:r>
          </a:p>
        </p:txBody>
      </p:sp>
    </p:spTree>
    <p:extLst>
      <p:ext uri="{BB962C8B-B14F-4D97-AF65-F5344CB8AC3E}">
        <p14:creationId xmlns:p14="http://schemas.microsoft.com/office/powerpoint/2010/main" val="41010363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6619E-B8CC-46DF-A8CA-5EDD7D89AB19}"/>
              </a:ext>
            </a:extLst>
          </p:cNvPr>
          <p:cNvSpPr>
            <a:spLocks noGrp="1"/>
          </p:cNvSpPr>
          <p:nvPr>
            <p:ph type="title"/>
          </p:nvPr>
        </p:nvSpPr>
        <p:spPr>
          <a:xfrm>
            <a:off x="919119" y="1003496"/>
            <a:ext cx="10353762" cy="970450"/>
          </a:xfrm>
        </p:spPr>
        <p:txBody>
          <a:bodyPr/>
          <a:lstStyle/>
          <a:p>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5. DEATH VALLEY</a:t>
            </a:r>
            <a:endParaRPr lang="ro-RO"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238539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CD000060-D06D-4A48-BD8E-978966CCA7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6" name="Rectangle 12">
            <a:extLst>
              <a:ext uri="{FF2B5EF4-FFF2-40B4-BE49-F238E27FC236}">
                <a16:creationId xmlns:a16="http://schemas.microsoft.com/office/drawing/2014/main" id="{DE4E5113-B3D0-40F8-9F39-B2C2BF92AE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5" name="Content Placeholder 4" descr="A picture containing grass, outdoor, sky, building&#10;&#10;Description generated with very high confidence">
            <a:extLst>
              <a:ext uri="{FF2B5EF4-FFF2-40B4-BE49-F238E27FC236}">
                <a16:creationId xmlns:a16="http://schemas.microsoft.com/office/drawing/2014/main" id="{2D651B57-6F22-409D-8F38-4CDB6C6A6A5D}"/>
              </a:ext>
            </a:extLst>
          </p:cNvPr>
          <p:cNvPicPr>
            <a:picLocks noGrp="1" noChangeAspect="1"/>
          </p:cNvPicPr>
          <p:nvPr>
            <p:ph idx="1"/>
          </p:nvPr>
        </p:nvPicPr>
        <p:blipFill>
          <a:blip r:embed="rId2"/>
          <a:stretch>
            <a:fillRect/>
          </a:stretch>
        </p:blipFill>
        <p:spPr>
          <a:xfrm>
            <a:off x="883632" y="1508152"/>
            <a:ext cx="5054863" cy="3841695"/>
          </a:xfrm>
          <a:prstGeom prst="rect">
            <a:avLst/>
          </a:prstGeom>
        </p:spPr>
      </p:pic>
      <p:sp>
        <p:nvSpPr>
          <p:cNvPr id="2" name="Title 1">
            <a:extLst>
              <a:ext uri="{FF2B5EF4-FFF2-40B4-BE49-F238E27FC236}">
                <a16:creationId xmlns:a16="http://schemas.microsoft.com/office/drawing/2014/main" id="{C948A50F-679F-4802-8040-9170C628DEF1}"/>
              </a:ext>
            </a:extLst>
          </p:cNvPr>
          <p:cNvSpPr>
            <a:spLocks noGrp="1"/>
          </p:cNvSpPr>
          <p:nvPr>
            <p:ph type="title"/>
          </p:nvPr>
        </p:nvSpPr>
        <p:spPr>
          <a:xfrm>
            <a:off x="6579450" y="727627"/>
            <a:ext cx="4957553" cy="1645920"/>
          </a:xfrm>
        </p:spPr>
        <p:txBody>
          <a:bodyPr vert="horz" lIns="91440" tIns="45720" rIns="91440" bIns="45720" rtlCol="0" anchor="ctr">
            <a:normAutofit/>
          </a:bodyPr>
          <a:lstStyle/>
          <a:p>
            <a:r>
              <a:rPr lang="en-US" dirty="0"/>
              <a:t> </a:t>
            </a:r>
          </a:p>
        </p:txBody>
      </p:sp>
      <p:sp>
        <p:nvSpPr>
          <p:cNvPr id="6" name="TextBox 5">
            <a:extLst>
              <a:ext uri="{FF2B5EF4-FFF2-40B4-BE49-F238E27FC236}">
                <a16:creationId xmlns:a16="http://schemas.microsoft.com/office/drawing/2014/main" id="{54AA5272-A3A3-4F35-B731-59491D4E41EA}"/>
              </a:ext>
            </a:extLst>
          </p:cNvPr>
          <p:cNvSpPr txBox="1"/>
          <p:nvPr/>
        </p:nvSpPr>
        <p:spPr>
          <a:xfrm>
            <a:off x="6579450" y="1508152"/>
            <a:ext cx="4957554" cy="4526887"/>
          </a:xfrm>
          <a:prstGeom prst="rect">
            <a:avLst/>
          </a:prstGeom>
        </p:spPr>
        <p:txBody>
          <a:bodyPr vert="horz" lIns="91440" tIns="45720" rIns="91440" bIns="45720" rtlCol="0">
            <a:normAutofit/>
          </a:bodyPr>
          <a:lstStyle/>
          <a:p>
            <a:pPr marL="102870" indent="-285750" defTabSz="914400">
              <a:lnSpc>
                <a:spcPct val="90000"/>
              </a:lnSpc>
              <a:spcAft>
                <a:spcPts val="600"/>
              </a:spcAft>
              <a:buClr>
                <a:schemeClr val="tx1">
                  <a:lumMod val="85000"/>
                  <a:lumOff val="15000"/>
                </a:schemeClr>
              </a:buClr>
              <a:buFont typeface="Arial" panose="020B0604020202020204" pitchFamily="34" charset="0"/>
              <a:buChar char="•"/>
            </a:pPr>
            <a:r>
              <a:rPr lang="en-US" dirty="0"/>
              <a:t>Some believe that the stones symbolized a temple of some sort.</a:t>
            </a:r>
          </a:p>
          <a:p>
            <a:pPr marL="285750" indent="-285750" defTabSz="914400">
              <a:lnSpc>
                <a:spcPct val="90000"/>
              </a:lnSpc>
              <a:spcAft>
                <a:spcPts val="600"/>
              </a:spcAft>
              <a:buClr>
                <a:schemeClr val="tx1">
                  <a:lumMod val="85000"/>
                  <a:lumOff val="15000"/>
                </a:schemeClr>
              </a:buClr>
              <a:buFont typeface="Arial" panose="020B0604020202020204" pitchFamily="34" charset="0"/>
              <a:buChar char="•"/>
            </a:pPr>
            <a:endParaRPr lang="en-US" dirty="0"/>
          </a:p>
          <a:p>
            <a:pPr marL="102870" indent="-285750" defTabSz="914400">
              <a:lnSpc>
                <a:spcPct val="90000"/>
              </a:lnSpc>
              <a:spcAft>
                <a:spcPts val="600"/>
              </a:spcAft>
              <a:buClr>
                <a:schemeClr val="tx1">
                  <a:lumMod val="85000"/>
                  <a:lumOff val="15000"/>
                </a:schemeClr>
              </a:buClr>
              <a:buFont typeface="Arial" panose="020B0604020202020204" pitchFamily="34" charset="0"/>
              <a:buChar char="•"/>
            </a:pPr>
            <a:r>
              <a:rPr lang="en-US" dirty="0"/>
              <a:t>Waldemar Fenn, a German archaeologist, has pointed out that the </a:t>
            </a:r>
            <a:r>
              <a:rPr lang="en-US" dirty="0" err="1"/>
              <a:t>taulas</a:t>
            </a:r>
            <a:r>
              <a:rPr lang="en-US" dirty="0"/>
              <a:t> all faced south, leading him to speculate that they were built as a religious monument to measure the movement of the moon. </a:t>
            </a:r>
          </a:p>
          <a:p>
            <a:pPr marL="102870" indent="-285750" defTabSz="914400">
              <a:lnSpc>
                <a:spcPct val="90000"/>
              </a:lnSpc>
              <a:spcAft>
                <a:spcPts val="600"/>
              </a:spcAft>
              <a:buClr>
                <a:schemeClr val="tx1">
                  <a:lumMod val="85000"/>
                  <a:lumOff val="15000"/>
                </a:schemeClr>
              </a:buClr>
              <a:buFont typeface="Arial" panose="020B0604020202020204" pitchFamily="34" charset="0"/>
              <a:buChar char="•"/>
            </a:pPr>
            <a:endParaRPr lang="en-US" dirty="0"/>
          </a:p>
          <a:p>
            <a:pPr marL="102870" indent="-285750" defTabSz="914400">
              <a:lnSpc>
                <a:spcPct val="90000"/>
              </a:lnSpc>
              <a:spcAft>
                <a:spcPts val="600"/>
              </a:spcAft>
              <a:buClr>
                <a:schemeClr val="tx1">
                  <a:lumMod val="85000"/>
                  <a:lumOff val="15000"/>
                </a:schemeClr>
              </a:buClr>
              <a:buFont typeface="Arial" panose="020B0604020202020204" pitchFamily="34" charset="0"/>
              <a:buChar char="•"/>
            </a:pPr>
            <a:r>
              <a:rPr lang="en-US" dirty="0"/>
              <a:t>Unfortunately, Fenn’s theory could only be applied to 12 of the 13 intact </a:t>
            </a:r>
            <a:r>
              <a:rPr lang="en-US" dirty="0" err="1"/>
              <a:t>taulas</a:t>
            </a:r>
            <a:r>
              <a:rPr lang="en-US" dirty="0"/>
              <a:t>.</a:t>
            </a:r>
          </a:p>
        </p:txBody>
      </p:sp>
    </p:spTree>
    <p:extLst>
      <p:ext uri="{BB962C8B-B14F-4D97-AF65-F5344CB8AC3E}">
        <p14:creationId xmlns:p14="http://schemas.microsoft.com/office/powerpoint/2010/main" val="23305239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ign on the side of a hill&#10;&#10;Description generated with high confidence">
            <a:extLst>
              <a:ext uri="{FF2B5EF4-FFF2-40B4-BE49-F238E27FC236}">
                <a16:creationId xmlns:a16="http://schemas.microsoft.com/office/drawing/2014/main" id="{3126683D-118C-4603-86E9-758FDA89B498}"/>
              </a:ext>
            </a:extLst>
          </p:cNvPr>
          <p:cNvPicPr>
            <a:picLocks noChangeAspect="1"/>
          </p:cNvPicPr>
          <p:nvPr/>
        </p:nvPicPr>
        <p:blipFill rotWithShape="1">
          <a:blip r:embed="rId2"/>
          <a:srcRect l="15109" r="13753" b="-1"/>
          <a:stretch/>
        </p:blipFill>
        <p:spPr>
          <a:xfrm>
            <a:off x="5886635" y="2014194"/>
            <a:ext cx="5848165" cy="4316037"/>
          </a:xfrm>
          <a:prstGeom prst="rect">
            <a:avLst/>
          </a:prstGeom>
        </p:spPr>
      </p:pic>
      <p:sp>
        <p:nvSpPr>
          <p:cNvPr id="2" name="Title 1">
            <a:extLst>
              <a:ext uri="{FF2B5EF4-FFF2-40B4-BE49-F238E27FC236}">
                <a16:creationId xmlns:a16="http://schemas.microsoft.com/office/drawing/2014/main" id="{11661DFC-4617-43BC-8963-AF64D2DF2A5B}"/>
              </a:ext>
            </a:extLst>
          </p:cNvPr>
          <p:cNvSpPr>
            <a:spLocks noGrp="1"/>
          </p:cNvSpPr>
          <p:nvPr>
            <p:ph type="title"/>
          </p:nvPr>
        </p:nvSpPr>
        <p:spPr/>
        <p:txBody>
          <a:bodyPr/>
          <a:lstStyle/>
          <a:p>
            <a:r>
              <a:rPr lang="en-US" b="1" dirty="0"/>
              <a:t>The </a:t>
            </a:r>
            <a:r>
              <a:rPr lang="en-US" b="1" dirty="0" err="1"/>
              <a:t>Patomskiy</a:t>
            </a:r>
            <a:r>
              <a:rPr lang="en-US" b="1" dirty="0"/>
              <a:t> Crater</a:t>
            </a:r>
          </a:p>
        </p:txBody>
      </p:sp>
      <p:sp>
        <p:nvSpPr>
          <p:cNvPr id="3" name="Content Placeholder 2">
            <a:extLst>
              <a:ext uri="{FF2B5EF4-FFF2-40B4-BE49-F238E27FC236}">
                <a16:creationId xmlns:a16="http://schemas.microsoft.com/office/drawing/2014/main" id="{2677B0BF-B646-4021-A879-73121C1B84D0}"/>
              </a:ext>
            </a:extLst>
          </p:cNvPr>
          <p:cNvSpPr>
            <a:spLocks noGrp="1"/>
          </p:cNvSpPr>
          <p:nvPr>
            <p:ph idx="1"/>
          </p:nvPr>
        </p:nvSpPr>
        <p:spPr>
          <a:xfrm>
            <a:off x="461554" y="1925269"/>
            <a:ext cx="5177246" cy="4404962"/>
          </a:xfrm>
        </p:spPr>
        <p:txBody>
          <a:bodyPr>
            <a:normAutofit/>
          </a:bodyPr>
          <a:lstStyle/>
          <a:p>
            <a:pPr>
              <a:buFont typeface="Arial" panose="020B0604020202020204" pitchFamily="34" charset="0"/>
              <a:buChar char="•"/>
            </a:pPr>
            <a:r>
              <a:rPr lang="en-US" dirty="0"/>
              <a:t>Geologist Vadim </a:t>
            </a:r>
            <a:r>
              <a:rPr lang="en-US" dirty="0" err="1"/>
              <a:t>Kolpakov</a:t>
            </a:r>
            <a:r>
              <a:rPr lang="en-US" dirty="0"/>
              <a:t> set off on an expedition to Siberia.</a:t>
            </a:r>
          </a:p>
          <a:p>
            <a:pPr>
              <a:buFont typeface="Arial" panose="020B0604020202020204" pitchFamily="34" charset="0"/>
              <a:buChar char="•"/>
            </a:pPr>
            <a:endParaRPr lang="en-US" dirty="0"/>
          </a:p>
          <a:p>
            <a:pPr>
              <a:buFont typeface="Arial" panose="020B0604020202020204" pitchFamily="34" charset="0"/>
              <a:buChar char="•"/>
            </a:pPr>
            <a:r>
              <a:rPr lang="en-US" dirty="0"/>
              <a:t> As he traveled deep into some unexplored territory, the local Yakut people warned him not to go on, explaining that there was</a:t>
            </a:r>
            <a:r>
              <a:rPr lang="ro-RO" dirty="0"/>
              <a:t> an evil place </a:t>
            </a:r>
            <a:r>
              <a:rPr lang="en-US" dirty="0"/>
              <a:t>deep in the woods that even the animals avoided.</a:t>
            </a:r>
          </a:p>
          <a:p>
            <a:pPr>
              <a:buFont typeface="Arial" panose="020B0604020202020204" pitchFamily="34" charset="0"/>
              <a:buChar char="•"/>
            </a:pPr>
            <a:endParaRPr lang="en-US" dirty="0"/>
          </a:p>
          <a:p>
            <a:pPr>
              <a:buFont typeface="Arial" panose="020B0604020202020204" pitchFamily="34" charset="0"/>
              <a:buChar char="•"/>
            </a:pPr>
            <a:r>
              <a:rPr lang="en-US" dirty="0"/>
              <a:t> They called it the “Fire Eagle Nest” and claimed that people would start to feel unwell near it - and some would simply disappear without a trace.</a:t>
            </a:r>
          </a:p>
        </p:txBody>
      </p:sp>
    </p:spTree>
    <p:extLst>
      <p:ext uri="{BB962C8B-B14F-4D97-AF65-F5344CB8AC3E}">
        <p14:creationId xmlns:p14="http://schemas.microsoft.com/office/powerpoint/2010/main" val="21505078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192707B-B929-41A7-9B41-E959A1C689E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map&#10;&#10;Description generated with very high confidence">
            <a:extLst>
              <a:ext uri="{FF2B5EF4-FFF2-40B4-BE49-F238E27FC236}">
                <a16:creationId xmlns:a16="http://schemas.microsoft.com/office/drawing/2014/main" id="{0DED88EC-A81B-4A9A-971D-5095996CBFB7}"/>
              </a:ext>
            </a:extLst>
          </p:cNvPr>
          <p:cNvPicPr>
            <a:picLocks noChangeAspect="1"/>
          </p:cNvPicPr>
          <p:nvPr/>
        </p:nvPicPr>
        <p:blipFill rotWithShape="1">
          <a:blip r:embed="rId2">
            <a:alphaModFix amt="35000"/>
            <a:extLst/>
          </a:blip>
          <a:srcRect l="10584" r="527"/>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8FB4235C-4505-46C7-AD8F-8769A1972F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D7F4D1CF-9FEE-41B4-9891-0E3A2F8E079E}"/>
              </a:ext>
            </a:extLst>
          </p:cNvPr>
          <p:cNvSpPr>
            <a:spLocks noGrp="1"/>
          </p:cNvSpPr>
          <p:nvPr>
            <p:ph type="title"/>
          </p:nvPr>
        </p:nvSpPr>
        <p:spPr>
          <a:xfrm>
            <a:off x="1066800" y="642594"/>
            <a:ext cx="10058400" cy="1371600"/>
          </a:xfrm>
        </p:spPr>
        <p:txBody>
          <a:bodyPr>
            <a:normAutofit/>
          </a:bodyPr>
          <a:lstStyle/>
          <a:p>
            <a:r>
              <a:rPr lang="ro-RO" dirty="0"/>
              <a:t> </a:t>
            </a:r>
            <a:endParaRPr lang="en-US" dirty="0"/>
          </a:p>
        </p:txBody>
      </p:sp>
      <p:sp>
        <p:nvSpPr>
          <p:cNvPr id="3" name="Content Placeholder 2">
            <a:extLst>
              <a:ext uri="{FF2B5EF4-FFF2-40B4-BE49-F238E27FC236}">
                <a16:creationId xmlns:a16="http://schemas.microsoft.com/office/drawing/2014/main" id="{72010926-9793-4EDD-BC74-D3EF49B5CCD2}"/>
              </a:ext>
            </a:extLst>
          </p:cNvPr>
          <p:cNvSpPr>
            <a:spLocks noGrp="1"/>
          </p:cNvSpPr>
          <p:nvPr>
            <p:ph idx="1"/>
          </p:nvPr>
        </p:nvSpPr>
        <p:spPr>
          <a:xfrm>
            <a:off x="1066800" y="642594"/>
            <a:ext cx="10058400" cy="5854000"/>
          </a:xfrm>
        </p:spPr>
        <p:txBody>
          <a:bodyPr>
            <a:normAutofit/>
          </a:bodyPr>
          <a:lstStyle/>
          <a:p>
            <a:pPr>
              <a:lnSpc>
                <a:spcPct val="90000"/>
              </a:lnSpc>
              <a:buFont typeface="Arial" panose="020B0604020202020204" pitchFamily="34" charset="0"/>
              <a:buChar char="•"/>
            </a:pPr>
            <a:r>
              <a:rPr lang="ro-RO" dirty="0"/>
              <a:t>I</a:t>
            </a:r>
            <a:r>
              <a:rPr lang="en-US" dirty="0"/>
              <a:t>t resembled a volcano mouth, but </a:t>
            </a:r>
            <a:r>
              <a:rPr lang="en-US" dirty="0" err="1"/>
              <a:t>Kolpakov</a:t>
            </a:r>
            <a:r>
              <a:rPr lang="en-US" dirty="0"/>
              <a:t> knew that there had been no volcanoes in the area for at least a few million years. This crater looked relatively newly formed</a:t>
            </a:r>
            <a:r>
              <a:rPr lang="ro-RO" dirty="0"/>
              <a:t> - </a:t>
            </a:r>
            <a:r>
              <a:rPr lang="en-US" dirty="0"/>
              <a:t>around 250 years old</a:t>
            </a:r>
            <a:r>
              <a:rPr lang="ro-RO" dirty="0"/>
              <a:t>.</a:t>
            </a:r>
          </a:p>
          <a:p>
            <a:pPr>
              <a:lnSpc>
                <a:spcPct val="90000"/>
              </a:lnSpc>
              <a:buFont typeface="Arial" panose="020B0604020202020204" pitchFamily="34" charset="0"/>
              <a:buChar char="•"/>
            </a:pPr>
            <a:endParaRPr lang="ro-RO" dirty="0"/>
          </a:p>
          <a:p>
            <a:pPr>
              <a:lnSpc>
                <a:spcPct val="90000"/>
              </a:lnSpc>
              <a:buFont typeface="Arial" panose="020B0604020202020204" pitchFamily="34" charset="0"/>
              <a:buChar char="•"/>
            </a:pPr>
            <a:endParaRPr lang="ro-RO" dirty="0"/>
          </a:p>
          <a:p>
            <a:pPr>
              <a:lnSpc>
                <a:spcPct val="90000"/>
              </a:lnSpc>
              <a:buFont typeface="Arial" panose="020B0604020202020204" pitchFamily="34" charset="0"/>
              <a:buChar char="•"/>
            </a:pPr>
            <a:endParaRPr lang="ro-RO" dirty="0"/>
          </a:p>
          <a:p>
            <a:pPr>
              <a:lnSpc>
                <a:spcPct val="90000"/>
              </a:lnSpc>
              <a:buFont typeface="Arial" panose="020B0604020202020204" pitchFamily="34" charset="0"/>
              <a:buChar char="•"/>
            </a:pPr>
            <a:endParaRPr lang="ro-RO" dirty="0"/>
          </a:p>
          <a:p>
            <a:pPr>
              <a:lnSpc>
                <a:spcPct val="90000"/>
              </a:lnSpc>
              <a:buFont typeface="Arial" panose="020B0604020202020204" pitchFamily="34" charset="0"/>
              <a:buChar char="•"/>
            </a:pPr>
            <a:endParaRPr lang="ro-RO" dirty="0"/>
          </a:p>
          <a:p>
            <a:pPr>
              <a:lnSpc>
                <a:spcPct val="90000"/>
              </a:lnSpc>
              <a:buFont typeface="Arial" panose="020B0604020202020204" pitchFamily="34" charset="0"/>
              <a:buChar char="•"/>
            </a:pPr>
            <a:endParaRPr lang="ro-RO" dirty="0"/>
          </a:p>
          <a:p>
            <a:pPr>
              <a:lnSpc>
                <a:spcPct val="90000"/>
              </a:lnSpc>
              <a:buFont typeface="Arial" panose="020B0604020202020204" pitchFamily="34" charset="0"/>
              <a:buChar char="•"/>
            </a:pPr>
            <a:r>
              <a:rPr lang="ro-RO" dirty="0"/>
              <a:t>T</a:t>
            </a:r>
            <a:r>
              <a:rPr lang="en-US" dirty="0"/>
              <a:t>he trees</a:t>
            </a:r>
            <a:r>
              <a:rPr lang="ro-RO" dirty="0"/>
              <a:t> around it </a:t>
            </a:r>
            <a:r>
              <a:rPr lang="en-US" dirty="0"/>
              <a:t>seemed to have undergone a period of accelerated growth</a:t>
            </a:r>
            <a:r>
              <a:rPr lang="ro-RO" dirty="0"/>
              <a:t>,</a:t>
            </a:r>
            <a:r>
              <a:rPr lang="en-US" dirty="0"/>
              <a:t> similar to that seen in the forests around Chernobyl.</a:t>
            </a:r>
            <a:endParaRPr lang="ro-RO" dirty="0"/>
          </a:p>
          <a:p>
            <a:pPr>
              <a:lnSpc>
                <a:spcPct val="90000"/>
              </a:lnSpc>
              <a:buFont typeface="Arial" panose="020B0604020202020204" pitchFamily="34" charset="0"/>
              <a:buChar char="•"/>
            </a:pPr>
            <a:endParaRPr lang="ro-RO" dirty="0"/>
          </a:p>
          <a:p>
            <a:pPr>
              <a:lnSpc>
                <a:spcPct val="90000"/>
              </a:lnSpc>
              <a:buFont typeface="Arial" panose="020B0604020202020204" pitchFamily="34" charset="0"/>
              <a:buChar char="•"/>
            </a:pPr>
            <a:r>
              <a:rPr lang="en-US" dirty="0"/>
              <a:t>Many even think that there is a UFO hidden underneath the crater.</a:t>
            </a:r>
            <a:endParaRPr lang="ro-RO" dirty="0"/>
          </a:p>
          <a:p>
            <a:pPr>
              <a:lnSpc>
                <a:spcPct val="90000"/>
              </a:lnSpc>
              <a:buFont typeface="Arial" panose="020B0604020202020204" pitchFamily="34" charset="0"/>
              <a:buChar char="•"/>
            </a:pPr>
            <a:endParaRPr lang="ro-RO" dirty="0"/>
          </a:p>
          <a:p>
            <a:pPr>
              <a:lnSpc>
                <a:spcPct val="90000"/>
              </a:lnSpc>
              <a:buFont typeface="Arial" panose="020B0604020202020204" pitchFamily="34" charset="0"/>
              <a:buChar char="•"/>
            </a:pPr>
            <a:r>
              <a:rPr lang="en-US" dirty="0"/>
              <a:t> In 2005, an expedition was launched in the hopes of finding some answer</a:t>
            </a:r>
            <a:r>
              <a:rPr lang="ro-RO" dirty="0"/>
              <a:t>s, but t</a:t>
            </a:r>
            <a:r>
              <a:rPr lang="en-US" dirty="0"/>
              <a:t>he leader of the expedition died of a heart attack just a few kilometers away from the site. The locals were convinced it was the “evil” crater that led to his death</a:t>
            </a:r>
            <a:r>
              <a:rPr lang="ro-RO" dirty="0"/>
              <a:t>.</a:t>
            </a:r>
            <a:endParaRPr lang="en-US" dirty="0"/>
          </a:p>
        </p:txBody>
      </p:sp>
    </p:spTree>
    <p:extLst>
      <p:ext uri="{BB962C8B-B14F-4D97-AF65-F5344CB8AC3E}">
        <p14:creationId xmlns:p14="http://schemas.microsoft.com/office/powerpoint/2010/main" val="2250172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57400" y="4648200"/>
            <a:ext cx="2819400" cy="1631216"/>
          </a:xfrm>
          <a:prstGeom prst="rect">
            <a:avLst/>
          </a:prstGeom>
          <a:noFill/>
        </p:spPr>
        <p:txBody>
          <a:bodyPr wrap="square" rtlCol="0">
            <a:spAutoFit/>
          </a:bodyPr>
          <a:lstStyle/>
          <a:p>
            <a:pPr defTabSz="914400"/>
            <a:r>
              <a:rPr lang="en-US" sz="2000" dirty="0">
                <a:solidFill>
                  <a:prstClr val="white"/>
                </a:solidFill>
                <a:latin typeface="Franklin Gothic Medium"/>
              </a:rPr>
              <a:t>1. Tornadoes</a:t>
            </a:r>
          </a:p>
          <a:p>
            <a:pPr defTabSz="914400"/>
            <a:r>
              <a:rPr lang="en-US" sz="2000" dirty="0">
                <a:solidFill>
                  <a:prstClr val="white"/>
                </a:solidFill>
                <a:latin typeface="Franklin Gothic Medium"/>
              </a:rPr>
              <a:t>2. Earthquakes</a:t>
            </a:r>
          </a:p>
          <a:p>
            <a:pPr defTabSz="914400"/>
            <a:r>
              <a:rPr lang="en-US" sz="2000" dirty="0">
                <a:solidFill>
                  <a:prstClr val="white"/>
                </a:solidFill>
                <a:latin typeface="Franklin Gothic Medium"/>
              </a:rPr>
              <a:t>3. Volcanic Eruptions</a:t>
            </a:r>
          </a:p>
          <a:p>
            <a:pPr defTabSz="914400"/>
            <a:r>
              <a:rPr lang="en-US" sz="2000" dirty="0">
                <a:solidFill>
                  <a:prstClr val="white"/>
                </a:solidFill>
                <a:latin typeface="Franklin Gothic Medium"/>
              </a:rPr>
              <a:t>4. Tsunamis</a:t>
            </a:r>
          </a:p>
          <a:p>
            <a:pPr defTabSz="914400"/>
            <a:r>
              <a:rPr lang="en-US" sz="2000" dirty="0">
                <a:solidFill>
                  <a:prstClr val="white"/>
                </a:solidFill>
                <a:latin typeface="Franklin Gothic Medium"/>
              </a:rPr>
              <a:t>5. Hurricane</a:t>
            </a:r>
          </a:p>
        </p:txBody>
      </p:sp>
      <p:pic>
        <p:nvPicPr>
          <p:cNvPr id="1026" name="Picture 2"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4400" y="152400"/>
            <a:ext cx="1981200" cy="1313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olcano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1" y="1752600"/>
            <a:ext cx="1981200" cy="13532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hurrican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4401" y="3352800"/>
            <a:ext cx="1981200" cy="15382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sunam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3997" y="5181600"/>
            <a:ext cx="1991604" cy="1563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057400" y="1466106"/>
            <a:ext cx="5638800" cy="2308324"/>
          </a:xfrm>
          <a:prstGeom prst="rect">
            <a:avLst/>
          </a:prstGeom>
          <a:noFill/>
        </p:spPr>
        <p:txBody>
          <a:bodyPr wrap="square" rtlCol="0">
            <a:spAutoFit/>
          </a:bodyPr>
          <a:lstStyle/>
          <a:p>
            <a:pPr algn="ctr" defTabSz="914400"/>
            <a:r>
              <a:rPr lang="en-US" sz="4800" dirty="0">
                <a:solidFill>
                  <a:prstClr val="white"/>
                </a:solidFill>
                <a:latin typeface="Franklin Gothic Medium"/>
              </a:rPr>
              <a:t>Top 5</a:t>
            </a:r>
          </a:p>
          <a:p>
            <a:pPr algn="ctr" defTabSz="914400"/>
            <a:r>
              <a:rPr lang="en-US" sz="4800" dirty="0">
                <a:solidFill>
                  <a:prstClr val="white"/>
                </a:solidFill>
                <a:latin typeface="Franklin Gothic Medium"/>
              </a:rPr>
              <a:t>Most Dangerous</a:t>
            </a:r>
          </a:p>
          <a:p>
            <a:pPr algn="ctr" defTabSz="914400"/>
            <a:r>
              <a:rPr lang="en-US" sz="4800" dirty="0">
                <a:solidFill>
                  <a:prstClr val="white"/>
                </a:solidFill>
                <a:latin typeface="Franklin Gothic Medium"/>
              </a:rPr>
              <a:t>Natural Disasters</a:t>
            </a:r>
          </a:p>
        </p:txBody>
      </p:sp>
    </p:spTree>
    <p:extLst>
      <p:ext uri="{BB962C8B-B14F-4D97-AF65-F5344CB8AC3E}">
        <p14:creationId xmlns:p14="http://schemas.microsoft.com/office/powerpoint/2010/main" val="3157275382"/>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 indent="0">
              <a:buNone/>
            </a:pPr>
            <a:r>
              <a:rPr lang="en-US" dirty="0">
                <a:latin typeface="Comic Sans MS" pitchFamily="66" charset="0"/>
              </a:rPr>
              <a:t>    </a:t>
            </a:r>
          </a:p>
          <a:p>
            <a:r>
              <a:rPr lang="en-US" dirty="0">
                <a:latin typeface="Comic Sans MS" pitchFamily="66" charset="0"/>
              </a:rPr>
              <a:t>     Also known as </a:t>
            </a:r>
            <a:r>
              <a:rPr lang="en-US" dirty="0">
                <a:solidFill>
                  <a:schemeClr val="accent2"/>
                </a:solidFill>
              </a:rPr>
              <a:t>Twisters, Funnel Cloud </a:t>
            </a:r>
            <a:r>
              <a:rPr lang="en-US" dirty="0">
                <a:latin typeface="Comic Sans MS" pitchFamily="66" charset="0"/>
              </a:rPr>
              <a:t>or</a:t>
            </a:r>
            <a:r>
              <a:rPr lang="en-US" dirty="0">
                <a:solidFill>
                  <a:schemeClr val="accent2"/>
                </a:solidFill>
              </a:rPr>
              <a:t> Waterspout.</a:t>
            </a:r>
          </a:p>
          <a:p>
            <a:pPr marL="45720" indent="0">
              <a:buNone/>
            </a:pPr>
            <a:endParaRPr lang="en-US" dirty="0">
              <a:latin typeface="Comic Sans MS" pitchFamily="66" charset="0"/>
            </a:endParaRPr>
          </a:p>
          <a:p>
            <a:r>
              <a:rPr lang="en-US" dirty="0">
                <a:latin typeface="Comic Sans MS" pitchFamily="66" charset="0"/>
              </a:rPr>
              <a:t>     Rotating, funnel-shaped clouds from powerful thunderstorms.</a:t>
            </a:r>
          </a:p>
          <a:p>
            <a:r>
              <a:rPr lang="en-US" dirty="0">
                <a:latin typeface="Comic Sans MS" pitchFamily="66" charset="0"/>
              </a:rPr>
              <a:t>     Winds up to 300 MPH capable of producing major damage.</a:t>
            </a:r>
          </a:p>
          <a:p>
            <a:r>
              <a:rPr lang="en-US" dirty="0">
                <a:latin typeface="Comic Sans MS" pitchFamily="66" charset="0"/>
              </a:rPr>
              <a:t>     More occur in the United States than anywhere else in the world.</a:t>
            </a:r>
          </a:p>
          <a:p>
            <a:r>
              <a:rPr lang="en-US" dirty="0">
                <a:latin typeface="Comic Sans MS" pitchFamily="66" charset="0"/>
              </a:rPr>
              <a:t>     They occur in every state in America.</a:t>
            </a:r>
          </a:p>
          <a:p>
            <a:endParaRPr lang="en-US" dirty="0">
              <a:latin typeface="Comic Sans MS" pitchFamily="66" charset="0"/>
            </a:endParaRPr>
          </a:p>
          <a:p>
            <a:pPr marL="45720" indent="0">
              <a:buNone/>
            </a:pPr>
            <a:endParaRPr lang="en-US" dirty="0"/>
          </a:p>
        </p:txBody>
      </p:sp>
      <p:sp>
        <p:nvSpPr>
          <p:cNvPr id="2" name="Title 1"/>
          <p:cNvSpPr>
            <a:spLocks noGrp="1"/>
          </p:cNvSpPr>
          <p:nvPr>
            <p:ph type="title"/>
          </p:nvPr>
        </p:nvSpPr>
        <p:spPr/>
        <p:txBody>
          <a:bodyPr/>
          <a:lstStyle/>
          <a:p>
            <a:r>
              <a:rPr lang="en-US" dirty="0"/>
              <a:t>Tornadoes</a:t>
            </a:r>
          </a:p>
        </p:txBody>
      </p:sp>
    </p:spTree>
    <p:extLst>
      <p:ext uri="{BB962C8B-B14F-4D97-AF65-F5344CB8AC3E}">
        <p14:creationId xmlns:p14="http://schemas.microsoft.com/office/powerpoint/2010/main" val="1021798944"/>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prstClr val="white"/>
                </a:solidFill>
              </a:rPr>
              <a:t>Tornadoes</a:t>
            </a:r>
            <a:endParaRPr lang="en-US" dirty="0"/>
          </a:p>
        </p:txBody>
      </p:sp>
      <p:pic>
        <p:nvPicPr>
          <p:cNvPr id="2050" name="Picture 2" descr="Image result for tornado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56842"/>
            <a:ext cx="4114800" cy="45921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Image result for tornado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856841"/>
            <a:ext cx="3886200" cy="46288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906997"/>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biggest tornado recorded was the </a:t>
            </a:r>
            <a:r>
              <a:rPr lang="en-US" dirty="0" err="1"/>
              <a:t>Hallam</a:t>
            </a:r>
            <a:r>
              <a:rPr lang="en-US" dirty="0"/>
              <a:t>, Nebraska tornado on May 22, 2004. It was around 2.5 miles big and had a death toll of around 160.</a:t>
            </a:r>
          </a:p>
          <a:p>
            <a:r>
              <a:rPr lang="en-US" dirty="0"/>
              <a:t>The deadliest tornado recorded occurred in </a:t>
            </a:r>
            <a:r>
              <a:rPr lang="en-US" dirty="0" err="1"/>
              <a:t>Daultipur</a:t>
            </a:r>
            <a:r>
              <a:rPr lang="en-US" dirty="0"/>
              <a:t> and </a:t>
            </a:r>
            <a:r>
              <a:rPr lang="en-US" dirty="0" err="1"/>
              <a:t>Salturia</a:t>
            </a:r>
            <a:r>
              <a:rPr lang="en-US" dirty="0"/>
              <a:t>, Bangladesh on April 26</a:t>
            </a:r>
            <a:r>
              <a:rPr lang="en-US" baseline="30000" dirty="0"/>
              <a:t>th</a:t>
            </a:r>
            <a:r>
              <a:rPr lang="en-US" dirty="0"/>
              <a:t>, 1989. 1300 recorded dead and 12,000 injured.</a:t>
            </a:r>
          </a:p>
        </p:txBody>
      </p:sp>
      <p:sp>
        <p:nvSpPr>
          <p:cNvPr id="3" name="Title 2"/>
          <p:cNvSpPr>
            <a:spLocks noGrp="1"/>
          </p:cNvSpPr>
          <p:nvPr>
            <p:ph type="title"/>
          </p:nvPr>
        </p:nvSpPr>
        <p:spPr/>
        <p:txBody>
          <a:bodyPr/>
          <a:lstStyle/>
          <a:p>
            <a:r>
              <a:rPr lang="en-US" dirty="0">
                <a:solidFill>
                  <a:prstClr val="white"/>
                </a:solidFill>
              </a:rPr>
              <a:t>Tornadoes-effects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3810000"/>
            <a:ext cx="4257675"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Image result for daultipur and saturia bangladesh torna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5" y="3810000"/>
            <a:ext cx="38957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556242"/>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Shaking caused by the movements of plates in the earth’s crust.</a:t>
            </a:r>
          </a:p>
          <a:p>
            <a:r>
              <a:rPr lang="en-US" dirty="0"/>
              <a:t>   Occur along faults – borders between two plates.</a:t>
            </a:r>
          </a:p>
          <a:p>
            <a:r>
              <a:rPr lang="en-US" dirty="0"/>
              <a:t>   They are measured using seismographs.</a:t>
            </a:r>
          </a:p>
          <a:p>
            <a:r>
              <a:rPr lang="en-US" dirty="0"/>
              <a:t>   The Valdivia earthquake was the biggest earthquake ever recorded. It hit Chile on May 22, 1960 with a magnitude of 9.5 and a death toll of around 6000.</a:t>
            </a:r>
          </a:p>
          <a:p>
            <a:endParaRPr lang="en-US" dirty="0"/>
          </a:p>
          <a:p>
            <a:pPr marL="45720" indent="0">
              <a:buNone/>
            </a:pPr>
            <a:endParaRPr lang="en-US" dirty="0"/>
          </a:p>
        </p:txBody>
      </p:sp>
      <p:sp>
        <p:nvSpPr>
          <p:cNvPr id="3" name="Title 2"/>
          <p:cNvSpPr>
            <a:spLocks noGrp="1"/>
          </p:cNvSpPr>
          <p:nvPr>
            <p:ph type="title"/>
          </p:nvPr>
        </p:nvSpPr>
        <p:spPr/>
        <p:txBody>
          <a:bodyPr/>
          <a:lstStyle/>
          <a:p>
            <a:r>
              <a:rPr lang="en-US" dirty="0"/>
              <a:t>Earthquakes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191001"/>
            <a:ext cx="6883400" cy="219392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6984557"/>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Earthquakes-Effects</a:t>
            </a:r>
          </a:p>
        </p:txBody>
      </p:sp>
      <p:pic>
        <p:nvPicPr>
          <p:cNvPr id="819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1" y="1905000"/>
            <a:ext cx="4284815" cy="44069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descr="Image result for earthqua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1" y="1905000"/>
            <a:ext cx="3733800" cy="4419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081807"/>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Comic Sans MS" pitchFamily="66" charset="0"/>
              </a:rPr>
              <a:t>     A volcano is an opening in a planet’s surface which allows hot magma to escape from below to surface.</a:t>
            </a:r>
          </a:p>
          <a:p>
            <a:r>
              <a:rPr lang="en-US" dirty="0">
                <a:latin typeface="Comic Sans MS" pitchFamily="66" charset="0"/>
              </a:rPr>
              <a:t>     More than 500 active volcanoes in the world; over half in the Ring of Fire.</a:t>
            </a:r>
          </a:p>
          <a:p>
            <a:r>
              <a:rPr lang="en-US" dirty="0">
                <a:latin typeface="Comic Sans MS" pitchFamily="66" charset="0"/>
              </a:rPr>
              <a:t>     Pressure builds below the earth’s surface producing eruptions of lava, rock, and volcanic gases.</a:t>
            </a:r>
          </a:p>
          <a:p>
            <a:endParaRPr lang="en-US" dirty="0">
              <a:latin typeface="Comic Sans MS" pitchFamily="66" charset="0"/>
            </a:endParaRPr>
          </a:p>
        </p:txBody>
      </p:sp>
      <p:sp>
        <p:nvSpPr>
          <p:cNvPr id="3" name="Title 2"/>
          <p:cNvSpPr>
            <a:spLocks noGrp="1"/>
          </p:cNvSpPr>
          <p:nvPr>
            <p:ph type="title"/>
          </p:nvPr>
        </p:nvSpPr>
        <p:spPr/>
        <p:txBody>
          <a:bodyPr/>
          <a:lstStyle/>
          <a:p>
            <a:r>
              <a:rPr lang="en-US" dirty="0"/>
              <a:t>Volcanic Eruptions</a:t>
            </a:r>
          </a:p>
        </p:txBody>
      </p:sp>
      <p:pic>
        <p:nvPicPr>
          <p:cNvPr id="10242" name="Picture 2" descr="Image result for ring of f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733800"/>
            <a:ext cx="63246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86994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7" name="Picture 14">
            <a:extLst>
              <a:ext uri="{FF2B5EF4-FFF2-40B4-BE49-F238E27FC236}">
                <a16:creationId xmlns:a16="http://schemas.microsoft.com/office/drawing/2014/main" id="{5405F23C-C82E-4181-95EA-321F3D891A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5" name="Picture 4">
            <a:extLst>
              <a:ext uri="{FF2B5EF4-FFF2-40B4-BE49-F238E27FC236}">
                <a16:creationId xmlns:a16="http://schemas.microsoft.com/office/drawing/2014/main" id="{0DC7B966-8EC9-4731-B251-A4FFA66E8B14}"/>
              </a:ext>
            </a:extLst>
          </p:cNvPr>
          <p:cNvPicPr>
            <a:picLocks noChangeAspect="1"/>
          </p:cNvPicPr>
          <p:nvPr/>
        </p:nvPicPr>
        <p:blipFill rotWithShape="1">
          <a:blip r:embed="rId4">
            <a:extLst>
              <a:ext uri="{28A0092B-C50C-407E-A947-70E740481C1C}">
                <a14:useLocalDpi xmlns:a14="http://schemas.microsoft.com/office/drawing/2010/main" val="0"/>
              </a:ext>
            </a:extLst>
          </a:blip>
          <a:srcRect l="13421" r="-1" b="-1"/>
          <a:stretch/>
        </p:blipFill>
        <p:spPr>
          <a:xfrm>
            <a:off x="632815" y="1842708"/>
            <a:ext cx="4003193" cy="2704886"/>
          </a:xfrm>
          <a:prstGeom prst="rect">
            <a:avLst/>
          </a:prstGeom>
        </p:spPr>
      </p:pic>
      <p:sp>
        <p:nvSpPr>
          <p:cNvPr id="2" name="Title 1">
            <a:extLst>
              <a:ext uri="{FF2B5EF4-FFF2-40B4-BE49-F238E27FC236}">
                <a16:creationId xmlns:a16="http://schemas.microsoft.com/office/drawing/2014/main" id="{FDA40F9C-B48D-4F19-BE0D-2DA5B4A47E84}"/>
              </a:ext>
            </a:extLst>
          </p:cNvPr>
          <p:cNvSpPr>
            <a:spLocks noGrp="1"/>
          </p:cNvSpPr>
          <p:nvPr>
            <p:ph type="title"/>
          </p:nvPr>
        </p:nvSpPr>
        <p:spPr>
          <a:xfrm>
            <a:off x="5279472" y="609600"/>
            <a:ext cx="5844759" cy="970450"/>
          </a:xfrm>
        </p:spPr>
        <p:txBody>
          <a:bodyPr>
            <a:normAutofit/>
          </a:bodyPr>
          <a:lstStyle/>
          <a:p>
            <a:r>
              <a:rPr lang="en-US" dirty="0"/>
              <a:t> </a:t>
            </a:r>
            <a:endParaRPr lang="ro-RO" dirty="0"/>
          </a:p>
        </p:txBody>
      </p:sp>
      <p:sp>
        <p:nvSpPr>
          <p:cNvPr id="3" name="Content Placeholder 2">
            <a:extLst>
              <a:ext uri="{FF2B5EF4-FFF2-40B4-BE49-F238E27FC236}">
                <a16:creationId xmlns:a16="http://schemas.microsoft.com/office/drawing/2014/main" id="{BDAD10B8-7AED-4CAF-8B8B-987735FF3CE5}"/>
              </a:ext>
            </a:extLst>
          </p:cNvPr>
          <p:cNvSpPr>
            <a:spLocks noGrp="1"/>
          </p:cNvSpPr>
          <p:nvPr>
            <p:ph idx="1"/>
          </p:nvPr>
        </p:nvSpPr>
        <p:spPr>
          <a:xfrm>
            <a:off x="5279472" y="1828801"/>
            <a:ext cx="5844760" cy="3866048"/>
          </a:xfrm>
        </p:spPr>
        <p:txBody>
          <a:bodyPr anchor="ctr">
            <a:normAutofit/>
          </a:bodyPr>
          <a:lstStyle/>
          <a:p>
            <a:r>
              <a:rPr lang="en-US" dirty="0"/>
              <a:t>Location: </a:t>
            </a:r>
            <a:r>
              <a:rPr lang="ro-RO" dirty="0">
                <a:effectLst/>
              </a:rPr>
              <a:t>Eastern California</a:t>
            </a:r>
            <a:r>
              <a:rPr lang="en-US" dirty="0">
                <a:effectLst/>
              </a:rPr>
              <a:t> (SUA)</a:t>
            </a:r>
          </a:p>
          <a:p>
            <a:r>
              <a:rPr lang="en-US" dirty="0">
                <a:effectLst/>
              </a:rPr>
              <a:t>It is one of the hottest places in the world at the height of summertime along with deserts in Africa and in the Middle East.</a:t>
            </a:r>
          </a:p>
          <a:p>
            <a:endParaRPr lang="en-US" dirty="0">
              <a:effectLst/>
            </a:endParaRPr>
          </a:p>
          <a:p>
            <a:r>
              <a:rPr lang="en-US" dirty="0">
                <a:effectLst/>
              </a:rPr>
              <a:t>This valley is also renowned for "traveling" stones.</a:t>
            </a:r>
          </a:p>
          <a:p>
            <a:endParaRPr lang="en-US" dirty="0">
              <a:effectLst/>
            </a:endParaRPr>
          </a:p>
        </p:txBody>
      </p:sp>
    </p:spTree>
    <p:extLst>
      <p:ext uri="{BB962C8B-B14F-4D97-AF65-F5344CB8AC3E}">
        <p14:creationId xmlns:p14="http://schemas.microsoft.com/office/powerpoint/2010/main" val="123038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Volcanic Eruptions</a:t>
            </a: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6878" y="1719263"/>
            <a:ext cx="8143645" cy="440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672752"/>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biggest volcanic eruption was Mount </a:t>
            </a:r>
            <a:r>
              <a:rPr lang="en-US" dirty="0" err="1"/>
              <a:t>Tambora</a:t>
            </a:r>
            <a:r>
              <a:rPr lang="en-US" dirty="0"/>
              <a:t> on 1815, It heard over 200 km away and had a death toll of around 71,000.</a:t>
            </a:r>
          </a:p>
          <a:p>
            <a:r>
              <a:rPr lang="en-US" dirty="0"/>
              <a:t>The largest volcano known to humans is Olympus Mons on Mars. It is even bigger than Mount Everest.</a:t>
            </a:r>
          </a:p>
        </p:txBody>
      </p:sp>
      <p:sp>
        <p:nvSpPr>
          <p:cNvPr id="3" name="Title 2"/>
          <p:cNvSpPr>
            <a:spLocks noGrp="1"/>
          </p:cNvSpPr>
          <p:nvPr>
            <p:ph type="title"/>
          </p:nvPr>
        </p:nvSpPr>
        <p:spPr/>
        <p:txBody>
          <a:bodyPr/>
          <a:lstStyle/>
          <a:p>
            <a:r>
              <a:rPr lang="en-US" dirty="0"/>
              <a:t>Volcanic Eruptions-Effects</a:t>
            </a: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3505200"/>
            <a:ext cx="5283200" cy="29718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034488"/>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latin typeface="Comic Sans MS" pitchFamily="66" charset="0"/>
            </a:endParaRPr>
          </a:p>
          <a:p>
            <a:r>
              <a:rPr lang="en-US" dirty="0">
                <a:latin typeface="Comic Sans MS" pitchFamily="66" charset="0"/>
              </a:rPr>
              <a:t>     Form as a result of earthquakes, volcanoes, or landsides under the ocean.</a:t>
            </a:r>
          </a:p>
          <a:p>
            <a:r>
              <a:rPr lang="en-US" dirty="0">
                <a:latin typeface="Comic Sans MS" pitchFamily="66" charset="0"/>
              </a:rPr>
              <a:t>     Waves grow taller as they reach the coast</a:t>
            </a:r>
          </a:p>
          <a:p>
            <a:r>
              <a:rPr lang="en-US" dirty="0">
                <a:latin typeface="Comic Sans MS" pitchFamily="66" charset="0"/>
              </a:rPr>
              <a:t>     Over 200,000 people killed  in the 25</a:t>
            </a:r>
            <a:r>
              <a:rPr lang="en-US" baseline="30000" dirty="0">
                <a:latin typeface="Comic Sans MS" pitchFamily="66" charset="0"/>
              </a:rPr>
              <a:t>th</a:t>
            </a:r>
            <a:r>
              <a:rPr lang="en-US" dirty="0">
                <a:latin typeface="Comic Sans MS" pitchFamily="66" charset="0"/>
              </a:rPr>
              <a:t> of December 2004 Indian Ocean tsunami. It is considered the 6</a:t>
            </a:r>
            <a:r>
              <a:rPr lang="en-US" baseline="30000" dirty="0">
                <a:latin typeface="Comic Sans MS" pitchFamily="66" charset="0"/>
              </a:rPr>
              <a:t>th</a:t>
            </a:r>
            <a:r>
              <a:rPr lang="en-US" dirty="0">
                <a:latin typeface="Comic Sans MS" pitchFamily="66" charset="0"/>
              </a:rPr>
              <a:t> deadliest natural disaster.</a:t>
            </a:r>
          </a:p>
          <a:p>
            <a:r>
              <a:rPr lang="en-US" dirty="0">
                <a:latin typeface="Comic Sans MS" pitchFamily="66" charset="0"/>
              </a:rPr>
              <a:t>     The biggest tsunami ever happened was at </a:t>
            </a:r>
            <a:r>
              <a:rPr lang="en-US" dirty="0" err="1">
                <a:latin typeface="Comic Sans MS" pitchFamily="66" charset="0"/>
              </a:rPr>
              <a:t>Lituya</a:t>
            </a:r>
            <a:r>
              <a:rPr lang="en-US" dirty="0">
                <a:latin typeface="Comic Sans MS" pitchFamily="66" charset="0"/>
              </a:rPr>
              <a:t> Bay, Alaska in 1958 and it was around 150 meters tall.</a:t>
            </a:r>
          </a:p>
          <a:p>
            <a:endParaRPr lang="en-US" dirty="0"/>
          </a:p>
        </p:txBody>
      </p:sp>
      <p:sp>
        <p:nvSpPr>
          <p:cNvPr id="3" name="Title 2"/>
          <p:cNvSpPr>
            <a:spLocks noGrp="1"/>
          </p:cNvSpPr>
          <p:nvPr>
            <p:ph type="title"/>
          </p:nvPr>
        </p:nvSpPr>
        <p:spPr/>
        <p:txBody>
          <a:bodyPr/>
          <a:lstStyle/>
          <a:p>
            <a:r>
              <a:rPr lang="en-US" dirty="0"/>
              <a:t>Tsunamis</a:t>
            </a:r>
          </a:p>
        </p:txBody>
      </p:sp>
    </p:spTree>
    <p:extLst>
      <p:ext uri="{BB962C8B-B14F-4D97-AF65-F5344CB8AC3E}">
        <p14:creationId xmlns:p14="http://schemas.microsoft.com/office/powerpoint/2010/main" val="3386468886"/>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Tsunamis</a:t>
            </a:r>
          </a:p>
        </p:txBody>
      </p:sp>
      <p:pic>
        <p:nvPicPr>
          <p:cNvPr id="921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099" b="10690"/>
          <a:stretch/>
        </p:blipFill>
        <p:spPr bwMode="auto">
          <a:xfrm>
            <a:off x="1981200" y="1828800"/>
            <a:ext cx="4267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descr="Image result for tsunam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622" y="1828800"/>
            <a:ext cx="3855179"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380716"/>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latin typeface="Comic Sans MS" pitchFamily="66" charset="0"/>
              </a:rPr>
              <a:t>    Also known as Cyclones.</a:t>
            </a:r>
          </a:p>
          <a:p>
            <a:r>
              <a:rPr lang="en-US" dirty="0">
                <a:latin typeface="Comic Sans MS" pitchFamily="66" charset="0"/>
              </a:rPr>
              <a:t>   Massive severe storms occurring in the tropics.</a:t>
            </a:r>
          </a:p>
          <a:p>
            <a:r>
              <a:rPr lang="en-US" dirty="0">
                <a:latin typeface="Comic Sans MS" pitchFamily="66" charset="0"/>
              </a:rPr>
              <a:t>    Winds greater than 75 MPH.</a:t>
            </a:r>
          </a:p>
          <a:p>
            <a:r>
              <a:rPr lang="en-US" dirty="0">
                <a:latin typeface="Comic Sans MS" pitchFamily="66" charset="0"/>
              </a:rPr>
              <a:t>   Clouds &amp; winds spin around the eye.</a:t>
            </a:r>
          </a:p>
          <a:p>
            <a:r>
              <a:rPr lang="en-US" dirty="0">
                <a:latin typeface="Comic Sans MS" pitchFamily="66" charset="0"/>
              </a:rPr>
              <a:t>    Produce heavy rains, high winds, large waves, and spin-off tornadoes.</a:t>
            </a:r>
          </a:p>
          <a:p>
            <a:endParaRPr lang="en-US" dirty="0">
              <a:latin typeface="Comic Sans MS" pitchFamily="66" charset="0"/>
            </a:endParaRPr>
          </a:p>
          <a:p>
            <a:endParaRPr lang="en-US" dirty="0"/>
          </a:p>
        </p:txBody>
      </p:sp>
      <p:sp>
        <p:nvSpPr>
          <p:cNvPr id="3" name="Title 2"/>
          <p:cNvSpPr>
            <a:spLocks noGrp="1"/>
          </p:cNvSpPr>
          <p:nvPr>
            <p:ph type="title"/>
          </p:nvPr>
        </p:nvSpPr>
        <p:spPr/>
        <p:txBody>
          <a:bodyPr/>
          <a:lstStyle/>
          <a:p>
            <a:r>
              <a:rPr lang="en-US" dirty="0"/>
              <a:t>Hurricanes</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4038600"/>
            <a:ext cx="3327400" cy="24955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4" descr="Image result for hurricane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Franklin Gothic Medium"/>
            </a:endParaRPr>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4048887"/>
            <a:ext cx="3581400" cy="24955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665615"/>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Hurricanes</a:t>
            </a:r>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1801" y="1719263"/>
            <a:ext cx="7913799" cy="440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0944428"/>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biggest hurricane was the </a:t>
            </a:r>
            <a:r>
              <a:rPr lang="en-US" dirty="0" err="1"/>
              <a:t>Bhola</a:t>
            </a:r>
            <a:r>
              <a:rPr lang="en-US" dirty="0"/>
              <a:t> hurricane. It hit the coast of today’s Bangladesh in 1970 with a death toll of around 500,000.</a:t>
            </a:r>
          </a:p>
          <a:p>
            <a:endParaRPr lang="en-US" dirty="0"/>
          </a:p>
        </p:txBody>
      </p:sp>
      <p:sp>
        <p:nvSpPr>
          <p:cNvPr id="3" name="Title 2"/>
          <p:cNvSpPr>
            <a:spLocks noGrp="1"/>
          </p:cNvSpPr>
          <p:nvPr>
            <p:ph type="title"/>
          </p:nvPr>
        </p:nvSpPr>
        <p:spPr/>
        <p:txBody>
          <a:bodyPr/>
          <a:lstStyle/>
          <a:p>
            <a:r>
              <a:rPr lang="en-US" dirty="0">
                <a:solidFill>
                  <a:prstClr val="white"/>
                </a:solidFill>
              </a:rPr>
              <a:t>Hurricanes-Effects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65318"/>
            <a:ext cx="5486400" cy="299258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438043"/>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7030A0"/>
                </a:solidFill>
                <a:latin typeface="Times New Roman" panose="02020603050405020304" pitchFamily="18" charset="0"/>
                <a:cs typeface="Times New Roman" panose="02020603050405020304" pitchFamily="18" charset="0"/>
              </a:rPr>
              <a:t>Top 5 Most Nostalgic TV Cartoons Of My Childhood</a:t>
            </a:r>
          </a:p>
        </p:txBody>
      </p:sp>
      <p:sp>
        <p:nvSpPr>
          <p:cNvPr id="3" name="Content Placeholder 2"/>
          <p:cNvSpPr>
            <a:spLocks noGrp="1"/>
          </p:cNvSpPr>
          <p:nvPr>
            <p:ph idx="1"/>
          </p:nvPr>
        </p:nvSpPr>
        <p:spPr>
          <a:xfrm>
            <a:off x="4147858" y="1964429"/>
            <a:ext cx="10515600" cy="3081066"/>
          </a:xfrm>
        </p:spPr>
        <p:txBody>
          <a:bodyPr>
            <a:noAutofit/>
          </a:bodyPr>
          <a:lstStyle/>
          <a:p>
            <a:pPr marL="514350" indent="-514350">
              <a:buFont typeface="+mj-lt"/>
              <a:buAutoNum type="arabicPeriod"/>
            </a:pPr>
            <a:r>
              <a:rPr lang="en-US" b="1" i="1" dirty="0">
                <a:solidFill>
                  <a:schemeClr val="accent2"/>
                </a:solidFill>
                <a:latin typeface="Times New Roman" panose="02020603050405020304" pitchFamily="18" charset="0"/>
                <a:cs typeface="Times New Roman" panose="02020603050405020304" pitchFamily="18" charset="0"/>
              </a:rPr>
              <a:t>The Kids from Room 402</a:t>
            </a:r>
          </a:p>
          <a:p>
            <a:pPr marL="514350" indent="-514350">
              <a:buFont typeface="+mj-lt"/>
              <a:buAutoNum type="arabicPeriod"/>
            </a:pPr>
            <a:r>
              <a:rPr lang="en-US" b="1" i="1" dirty="0">
                <a:solidFill>
                  <a:schemeClr val="accent1">
                    <a:lumMod val="50000"/>
                  </a:schemeClr>
                </a:solidFill>
                <a:latin typeface="Times New Roman" panose="02020603050405020304" pitchFamily="18" charset="0"/>
                <a:cs typeface="Times New Roman" panose="02020603050405020304" pitchFamily="18" charset="0"/>
              </a:rPr>
              <a:t>Life with Louie </a:t>
            </a:r>
          </a:p>
          <a:p>
            <a:pPr marL="514350" indent="-514350">
              <a:buFont typeface="+mj-lt"/>
              <a:buAutoNum type="arabicPeriod"/>
            </a:pPr>
            <a:r>
              <a:rPr lang="en-US" b="1" i="1" dirty="0">
                <a:solidFill>
                  <a:schemeClr val="accent4"/>
                </a:solidFill>
                <a:latin typeface="Times New Roman" panose="02020603050405020304" pitchFamily="18" charset="0"/>
                <a:cs typeface="Times New Roman" panose="02020603050405020304" pitchFamily="18" charset="0"/>
              </a:rPr>
              <a:t>What's with Andy? </a:t>
            </a:r>
          </a:p>
          <a:p>
            <a:pPr marL="514350" indent="-514350">
              <a:buFont typeface="+mj-lt"/>
              <a:buAutoNum type="arabicPeriod"/>
            </a:pPr>
            <a:r>
              <a:rPr lang="en-US" b="1" i="1" dirty="0">
                <a:solidFill>
                  <a:srgbClr val="7030A0"/>
                </a:solidFill>
                <a:latin typeface="Times New Roman" panose="02020603050405020304" pitchFamily="18" charset="0"/>
                <a:cs typeface="Times New Roman" panose="02020603050405020304" pitchFamily="18" charset="0"/>
              </a:rPr>
              <a:t>Shaman King </a:t>
            </a:r>
          </a:p>
          <a:p>
            <a:pPr marL="514350" indent="-514350">
              <a:buFont typeface="+mj-lt"/>
              <a:buAutoNum type="arabicPeriod"/>
            </a:pPr>
            <a:r>
              <a:rPr lang="en-US" b="1" i="1" dirty="0">
                <a:solidFill>
                  <a:srgbClr val="C00000"/>
                </a:solidFill>
                <a:latin typeface="Times New Roman" panose="02020603050405020304" pitchFamily="18" charset="0"/>
                <a:cs typeface="Times New Roman" panose="02020603050405020304" pitchFamily="18" charset="0"/>
              </a:rPr>
              <a:t>X-Men </a:t>
            </a:r>
            <a:br>
              <a:rPr lang="en-US" b="1" i="1" dirty="0">
                <a:solidFill>
                  <a:srgbClr val="C00000"/>
                </a:solidFill>
                <a:latin typeface="Times New Roman" panose="02020603050405020304" pitchFamily="18" charset="0"/>
                <a:cs typeface="Times New Roman" panose="02020603050405020304" pitchFamily="18" charset="0"/>
              </a:rPr>
            </a:br>
            <a:br>
              <a:rPr lang="en-US" b="1" i="1" dirty="0">
                <a:solidFill>
                  <a:srgbClr val="7030A0"/>
                </a:solidFill>
                <a:latin typeface="Times New Roman" panose="02020603050405020304" pitchFamily="18" charset="0"/>
                <a:cs typeface="Times New Roman" panose="02020603050405020304" pitchFamily="18" charset="0"/>
              </a:rPr>
            </a:br>
            <a:br>
              <a:rPr lang="en-US" b="1" i="1" dirty="0">
                <a:solidFill>
                  <a:schemeClr val="accent4"/>
                </a:solidFill>
                <a:latin typeface="Times New Roman" panose="02020603050405020304" pitchFamily="18" charset="0"/>
                <a:cs typeface="Times New Roman" panose="02020603050405020304" pitchFamily="18" charset="0"/>
              </a:rPr>
            </a:br>
            <a:br>
              <a:rPr lang="en-US" b="1" i="1" dirty="0">
                <a:solidFill>
                  <a:schemeClr val="accent1">
                    <a:lumMod val="50000"/>
                  </a:schemeClr>
                </a:solidFill>
                <a:latin typeface="Times New Roman" panose="02020603050405020304" pitchFamily="18" charset="0"/>
                <a:cs typeface="Times New Roman" panose="02020603050405020304" pitchFamily="18" charset="0"/>
              </a:rPr>
            </a:br>
            <a:br>
              <a:rPr lang="en-US" b="1" dirty="0">
                <a:solidFill>
                  <a:schemeClr val="accent2"/>
                </a:solidFill>
                <a:latin typeface="Times New Roman" panose="02020603050405020304" pitchFamily="18" charset="0"/>
                <a:cs typeface="Times New Roman" panose="02020603050405020304" pitchFamily="18" charset="0"/>
              </a:rPr>
            </a:br>
            <a:endParaRPr lang="en-US" dirty="0"/>
          </a:p>
        </p:txBody>
      </p:sp>
      <p:pic>
        <p:nvPicPr>
          <p:cNvPr id="3074" name="Picture 2" descr="Image result for the kids from room 4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95" y="1684997"/>
            <a:ext cx="31432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6478" y="1622886"/>
            <a:ext cx="2809127" cy="28091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5777" y="4790743"/>
            <a:ext cx="3313438" cy="18638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haman k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0306" y="4195483"/>
            <a:ext cx="3278760" cy="245907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x-men animated ser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8566" y="4690742"/>
            <a:ext cx="3556999" cy="196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971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solidFill>
                  <a:schemeClr val="accent2"/>
                </a:solidFill>
                <a:latin typeface="Times New Roman" panose="02020603050405020304" pitchFamily="18" charset="0"/>
                <a:cs typeface="Times New Roman" panose="02020603050405020304" pitchFamily="18" charset="0"/>
              </a:rPr>
              <a:t>The Kids from Room 402</a:t>
            </a:r>
            <a:br>
              <a:rPr lang="en-US" b="1" dirty="0">
                <a:solidFill>
                  <a:schemeClr val="accent2"/>
                </a:solidFill>
                <a:latin typeface="Times New Roman" panose="02020603050405020304" pitchFamily="18" charset="0"/>
                <a:cs typeface="Times New Roman" panose="02020603050405020304" pitchFamily="18" charset="0"/>
              </a:rPr>
            </a:br>
            <a:endParaRPr lang="en-US"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1055" y="1513969"/>
            <a:ext cx="5069134" cy="4969957"/>
          </a:xfrm>
        </p:spPr>
        <p:txBody>
          <a:bodyPr>
            <a:normAutofit/>
          </a:bodyPr>
          <a:lstStyle/>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Canadian-American animated series	</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Betty </a:t>
            </a:r>
            <a:r>
              <a:rPr lang="en-US" dirty="0" err="1">
                <a:latin typeface="Arial Narrow" panose="020B0606020202030204" pitchFamily="34" charset="0"/>
                <a:cs typeface="Times New Roman" panose="02020603050405020304" pitchFamily="18" charset="0"/>
              </a:rPr>
              <a:t>Paraskevas</a:t>
            </a:r>
            <a:r>
              <a:rPr lang="en-US" dirty="0">
                <a:latin typeface="Arial Narrow" panose="020B0606020202030204" pitchFamily="34" charset="0"/>
                <a:cs typeface="Times New Roman" panose="02020603050405020304" pitchFamily="18" charset="0"/>
              </a:rPr>
              <a:t> &amp; Michael </a:t>
            </a:r>
            <a:r>
              <a:rPr lang="en-US" dirty="0" err="1">
                <a:latin typeface="Arial Narrow" panose="020B0606020202030204" pitchFamily="34" charset="0"/>
                <a:cs typeface="Times New Roman" panose="02020603050405020304" pitchFamily="18" charset="0"/>
              </a:rPr>
              <a:t>Paraskevas</a:t>
            </a:r>
            <a:endParaRPr lang="en-US" dirty="0">
              <a:latin typeface="Arial Narrow" panose="020B0606020202030204" pitchFamily="34" charset="0"/>
              <a:cs typeface="Times New Roman" panose="02020603050405020304" pitchFamily="18" charset="0"/>
            </a:endParaRP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Comedy</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2 seasons</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Fox Family Channel </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Group of elementary school students</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Their teacher (Miss Graves)</a:t>
            </a:r>
          </a:p>
        </p:txBody>
      </p:sp>
      <p:pic>
        <p:nvPicPr>
          <p:cNvPr id="1026" name="Picture 2" descr="The Kids from Room 402 tv show 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6562" y="1513969"/>
            <a:ext cx="5964383" cy="462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29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484909"/>
            <a:ext cx="5181600" cy="6082146"/>
          </a:xfrm>
        </p:spPr>
        <p:txBody>
          <a:bodyPr/>
          <a:lstStyle/>
          <a:p>
            <a:pPr marL="0" indent="0" algn="ctr">
              <a:buNone/>
            </a:pPr>
            <a:r>
              <a:rPr lang="en-US" b="1" dirty="0">
                <a:latin typeface="Arial Narrow" panose="020B0606020202030204" pitchFamily="34" charset="0"/>
                <a:cs typeface="Times New Roman" panose="02020603050405020304" pitchFamily="18" charset="0"/>
              </a:rPr>
              <a:t>Jesse (Jessie)</a:t>
            </a:r>
          </a:p>
          <a:p>
            <a:pPr algn="ctr">
              <a:buFontTx/>
              <a:buChar char="-"/>
            </a:pPr>
            <a:r>
              <a:rPr lang="en-US" dirty="0">
                <a:latin typeface="Arial Narrow" panose="020B0606020202030204" pitchFamily="34" charset="0"/>
                <a:cs typeface="Times New Roman" panose="02020603050405020304" pitchFamily="18" charset="0"/>
              </a:rPr>
              <a:t>main character of the series</a:t>
            </a:r>
          </a:p>
          <a:p>
            <a:pPr algn="ctr">
              <a:buFontTx/>
              <a:buChar char="-"/>
            </a:pPr>
            <a:r>
              <a:rPr lang="en-US" dirty="0">
                <a:latin typeface="Arial Narrow" panose="020B0606020202030204" pitchFamily="34" charset="0"/>
                <a:cs typeface="Times New Roman" panose="02020603050405020304" pitchFamily="18" charset="0"/>
              </a:rPr>
              <a:t>not the smartest kid in the school</a:t>
            </a:r>
          </a:p>
          <a:p>
            <a:pPr algn="ctr">
              <a:buFontTx/>
              <a:buChar char="-"/>
            </a:pPr>
            <a:r>
              <a:rPr lang="en-US" dirty="0">
                <a:latin typeface="Arial Narrow" panose="020B0606020202030204" pitchFamily="34" charset="0"/>
                <a:cs typeface="Times New Roman" panose="02020603050405020304" pitchFamily="18" charset="0"/>
              </a:rPr>
              <a:t>baby’s mother</a:t>
            </a:r>
          </a:p>
          <a:p>
            <a:pPr algn="ctr"/>
            <a:endParaRPr lang="en-US" dirty="0">
              <a:latin typeface="Arial Narrow" panose="020B0606020202030204" pitchFamily="34" charset="0"/>
            </a:endParaRPr>
          </a:p>
        </p:txBody>
      </p:sp>
      <p:sp>
        <p:nvSpPr>
          <p:cNvPr id="4" name="Content Placeholder 3"/>
          <p:cNvSpPr>
            <a:spLocks noGrp="1"/>
          </p:cNvSpPr>
          <p:nvPr>
            <p:ph sz="half" idx="2"/>
          </p:nvPr>
        </p:nvSpPr>
        <p:spPr>
          <a:xfrm>
            <a:off x="6172200" y="484909"/>
            <a:ext cx="5181600" cy="6082146"/>
          </a:xfrm>
        </p:spPr>
        <p:txBody>
          <a:bodyPr/>
          <a:lstStyle/>
          <a:p>
            <a:pPr marL="0" indent="0" algn="ctr">
              <a:buNone/>
            </a:pPr>
            <a:r>
              <a:rPr lang="en-US" b="1" dirty="0">
                <a:latin typeface="Arial Narrow" panose="020B0606020202030204" pitchFamily="34" charset="0"/>
                <a:cs typeface="Times New Roman" panose="02020603050405020304" pitchFamily="18" charset="0"/>
              </a:rPr>
              <a:t>Nancy Francis </a:t>
            </a:r>
          </a:p>
          <a:p>
            <a:pPr marL="0" indent="0" algn="ctr">
              <a:buNone/>
            </a:pPr>
            <a:r>
              <a:rPr lang="en-US" dirty="0">
                <a:latin typeface="Arial Narrow" panose="020B0606020202030204" pitchFamily="34" charset="0"/>
                <a:cs typeface="Times New Roman" panose="02020603050405020304" pitchFamily="18" charset="0"/>
              </a:rPr>
              <a:t>- main protagonist </a:t>
            </a:r>
          </a:p>
          <a:p>
            <a:pPr algn="ctr">
              <a:buFontTx/>
              <a:buChar char="-"/>
            </a:pPr>
            <a:r>
              <a:rPr lang="en-US" dirty="0">
                <a:latin typeface="Arial Narrow" panose="020B0606020202030204" pitchFamily="34" charset="0"/>
                <a:cs typeface="Times New Roman" panose="02020603050405020304" pitchFamily="18" charset="0"/>
              </a:rPr>
              <a:t>helps Jesse </a:t>
            </a:r>
          </a:p>
          <a:p>
            <a:pPr algn="ctr">
              <a:buFontTx/>
              <a:buChar char="-"/>
            </a:pPr>
            <a:r>
              <a:rPr lang="en-US" dirty="0">
                <a:latin typeface="Arial Narrow" panose="020B0606020202030204" pitchFamily="34" charset="0"/>
                <a:cs typeface="Times New Roman" panose="02020603050405020304" pitchFamily="18" charset="0"/>
              </a:rPr>
              <a:t>bossy</a:t>
            </a:r>
          </a:p>
          <a:p>
            <a:pPr algn="ctr"/>
            <a:endParaRPr lang="en-US" dirty="0">
              <a:latin typeface="Arial Narrow" panose="020B0606020202030204" pitchFamily="34" charset="0"/>
            </a:endParaRPr>
          </a:p>
        </p:txBody>
      </p:sp>
      <p:pic>
        <p:nvPicPr>
          <p:cNvPr id="7" name="Picture 6"/>
          <p:cNvPicPr>
            <a:picLocks noChangeAspect="1"/>
          </p:cNvPicPr>
          <p:nvPr/>
        </p:nvPicPr>
        <p:blipFill>
          <a:blip r:embed="rId2"/>
          <a:stretch>
            <a:fillRect/>
          </a:stretch>
        </p:blipFill>
        <p:spPr>
          <a:xfrm>
            <a:off x="7512502" y="2881742"/>
            <a:ext cx="3225167" cy="3505200"/>
          </a:xfrm>
          <a:prstGeom prst="rect">
            <a:avLst/>
          </a:prstGeom>
        </p:spPr>
      </p:pic>
      <p:pic>
        <p:nvPicPr>
          <p:cNvPr id="1026" name="Picture 2"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99754" y="2881742"/>
            <a:ext cx="45720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152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92AD-36EA-4309-8814-1495864C6CF3}"/>
              </a:ext>
            </a:extLst>
          </p:cNvPr>
          <p:cNvSpPr>
            <a:spLocks noGrp="1"/>
          </p:cNvSpPr>
          <p:nvPr>
            <p:ph type="title"/>
          </p:nvPr>
        </p:nvSpPr>
        <p:spPr/>
        <p:txBody>
          <a:bodyPr>
            <a:normAutofit fontScale="90000"/>
          </a:bodyPr>
          <a:lstStyle/>
          <a:p>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4.</a:t>
            </a:r>
            <a:r>
              <a:rPr lang="ro-RO" b="1" spc="50" dirty="0">
                <a:ln w="9525" cmpd="sng">
                  <a:solidFill>
                    <a:schemeClr val="accent1"/>
                  </a:solidFill>
                  <a:prstDash val="solid"/>
                </a:ln>
                <a:solidFill>
                  <a:srgbClr val="70AD47">
                    <a:tint val="1000"/>
                  </a:srgbClr>
                </a:solidFill>
                <a:effectLst>
                  <a:glow rad="38100">
                    <a:schemeClr val="accent1">
                      <a:alpha val="40000"/>
                    </a:schemeClr>
                  </a:glow>
                </a:effectLst>
              </a:rPr>
              <a:t> Madidi National Park</a:t>
            </a:r>
            <a:br>
              <a:rPr lang="ro-RO" dirty="0">
                <a:effectLst/>
              </a:rPr>
            </a:br>
            <a:endParaRPr lang="ro-RO" dirty="0"/>
          </a:p>
        </p:txBody>
      </p:sp>
    </p:spTree>
    <p:extLst>
      <p:ext uri="{BB962C8B-B14F-4D97-AF65-F5344CB8AC3E}">
        <p14:creationId xmlns:p14="http://schemas.microsoft.com/office/powerpoint/2010/main" val="1851900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solidFill>
                  <a:schemeClr val="accent1">
                    <a:lumMod val="50000"/>
                  </a:schemeClr>
                </a:solidFill>
                <a:latin typeface="Times New Roman" panose="02020603050405020304" pitchFamily="18" charset="0"/>
                <a:cs typeface="Times New Roman" panose="02020603050405020304" pitchFamily="18" charset="0"/>
              </a:rPr>
              <a:t> Life with Louie </a:t>
            </a:r>
            <a:br>
              <a:rPr lang="en-US" b="1" i="1" dirty="0">
                <a:solidFill>
                  <a:schemeClr val="accent1">
                    <a:lumMod val="50000"/>
                  </a:schemeClr>
                </a:solidFill>
                <a:latin typeface="Times New Roman" panose="02020603050405020304" pitchFamily="18" charset="0"/>
                <a:cs typeface="Times New Roman" panose="02020603050405020304" pitchFamily="18" charset="0"/>
              </a:rPr>
            </a:br>
            <a:endParaRPr lang="en-US" b="1"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0178" y="1690688"/>
            <a:ext cx="5210077" cy="4391457"/>
          </a:xfrm>
        </p:spPr>
        <p:txBody>
          <a:bodyPr>
            <a:normAutofit/>
          </a:bodyPr>
          <a:lstStyle/>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American animated series</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Louie Anderson &amp; Matthew O'Callaghan</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Comedy</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3 seasons</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Childhood of stand-up comedian Louie Anderson</a:t>
            </a:r>
          </a:p>
        </p:txBody>
      </p:sp>
      <p:pic>
        <p:nvPicPr>
          <p:cNvPr id="2050" name="Picture 2" descr="Image result for life with lou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401" y="1580459"/>
            <a:ext cx="5355253" cy="450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475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sz="half" idx="1"/>
          </p:nvPr>
        </p:nvSpPr>
        <p:spPr>
          <a:xfrm>
            <a:off x="1048305" y="349989"/>
            <a:ext cx="5181600" cy="6275387"/>
          </a:xfrm>
        </p:spPr>
        <p:txBody>
          <a:bodyPr>
            <a:normAutofit/>
          </a:bodyPr>
          <a:lstStyle/>
          <a:p>
            <a:pPr marL="0" indent="0" algn="ctr">
              <a:buNone/>
            </a:pPr>
            <a:r>
              <a:rPr lang="en-US" b="1" dirty="0">
                <a:latin typeface="Arial Narrow" panose="020B0606020202030204" pitchFamily="34" charset="0"/>
                <a:cs typeface="Times New Roman" panose="02020603050405020304" pitchFamily="18" charset="0"/>
              </a:rPr>
              <a:t>Louis "Louie" Anderson</a:t>
            </a:r>
          </a:p>
          <a:p>
            <a:pPr algn="ctr">
              <a:buFontTx/>
              <a:buChar char="-"/>
            </a:pPr>
            <a:r>
              <a:rPr lang="en-US" dirty="0">
                <a:latin typeface="Arial Narrow" panose="020B0606020202030204" pitchFamily="34" charset="0"/>
                <a:cs typeface="Times New Roman" panose="02020603050405020304" pitchFamily="18" charset="0"/>
              </a:rPr>
              <a:t>main character</a:t>
            </a:r>
          </a:p>
          <a:p>
            <a:pPr algn="ctr">
              <a:buFontTx/>
              <a:buChar char="-"/>
            </a:pPr>
            <a:r>
              <a:rPr lang="en-US" dirty="0">
                <a:latin typeface="Arial Narrow" panose="020B0606020202030204" pitchFamily="34" charset="0"/>
                <a:cs typeface="Times New Roman" panose="02020603050405020304" pitchFamily="18" charset="0"/>
              </a:rPr>
              <a:t>eight-year-old child</a:t>
            </a:r>
          </a:p>
          <a:p>
            <a:pPr algn="ctr">
              <a:buFontTx/>
              <a:buChar char="-"/>
            </a:pPr>
            <a:r>
              <a:rPr lang="en-US" dirty="0">
                <a:latin typeface="Arial Narrow" panose="020B0606020202030204" pitchFamily="34" charset="0"/>
                <a:cs typeface="Times New Roman" panose="02020603050405020304" pitchFamily="18" charset="0"/>
              </a:rPr>
              <a:t>very sensitive</a:t>
            </a:r>
          </a:p>
          <a:p>
            <a:pPr algn="ctr">
              <a:buFontTx/>
              <a:buChar char="-"/>
            </a:pPr>
            <a:r>
              <a:rPr lang="en-US" dirty="0">
                <a:latin typeface="Arial Narrow" panose="020B0606020202030204" pitchFamily="34" charset="0"/>
                <a:cs typeface="Times New Roman" panose="02020603050405020304" pitchFamily="18" charset="0"/>
              </a:rPr>
              <a:t>intelligent </a:t>
            </a:r>
          </a:p>
          <a:p>
            <a:pPr algn="ctr">
              <a:buFontTx/>
              <a:buChar char="-"/>
            </a:pPr>
            <a:r>
              <a:rPr lang="en-US" dirty="0">
                <a:latin typeface="Arial Narrow" panose="020B0606020202030204" pitchFamily="34" charset="0"/>
                <a:cs typeface="Times New Roman" panose="02020603050405020304" pitchFamily="18" charset="0"/>
              </a:rPr>
              <a:t>"Alright!"</a:t>
            </a:r>
          </a:p>
          <a:p>
            <a:pPr algn="ctr"/>
            <a:endParaRPr lang="en-US" dirty="0">
              <a:latin typeface="Arial Narrow" panose="020B0606020202030204" pitchFamily="34" charset="0"/>
            </a:endParaRPr>
          </a:p>
        </p:txBody>
      </p:sp>
      <p:sp>
        <p:nvSpPr>
          <p:cNvPr id="4" name="Content Placeholder 3"/>
          <p:cNvSpPr>
            <a:spLocks noGrp="1"/>
          </p:cNvSpPr>
          <p:nvPr>
            <p:ph sz="half" idx="2"/>
          </p:nvPr>
        </p:nvSpPr>
        <p:spPr>
          <a:xfrm>
            <a:off x="6172200" y="235132"/>
            <a:ext cx="5231674" cy="6318068"/>
          </a:xfrm>
        </p:spPr>
        <p:txBody>
          <a:bodyPr>
            <a:normAutofit/>
          </a:bodyPr>
          <a:lstStyle/>
          <a:p>
            <a:pPr marL="0" indent="0" algn="ctr">
              <a:buNone/>
            </a:pPr>
            <a:r>
              <a:rPr lang="en-US" b="1" dirty="0">
                <a:latin typeface="Arial Narrow" panose="020B0606020202030204" pitchFamily="34" charset="0"/>
                <a:cs typeface="Times New Roman" panose="02020603050405020304" pitchFamily="18" charset="0"/>
              </a:rPr>
              <a:t>Andrew "Andy" Mortimer Anderson   </a:t>
            </a:r>
          </a:p>
          <a:p>
            <a:pPr marL="0" indent="0" algn="ctr">
              <a:buNone/>
            </a:pPr>
            <a:r>
              <a:rPr lang="en-US" dirty="0">
                <a:latin typeface="Arial Narrow" panose="020B0606020202030204" pitchFamily="34" charset="0"/>
                <a:cs typeface="Times New Roman" panose="02020603050405020304" pitchFamily="18" charset="0"/>
              </a:rPr>
              <a:t>    - difficult</a:t>
            </a:r>
          </a:p>
          <a:p>
            <a:pPr marL="0" indent="0" algn="ctr">
              <a:buNone/>
            </a:pPr>
            <a:r>
              <a:rPr lang="en-US" dirty="0">
                <a:latin typeface="Arial Narrow" panose="020B0606020202030204" pitchFamily="34" charset="0"/>
                <a:cs typeface="Times New Roman" panose="02020603050405020304" pitchFamily="18" charset="0"/>
              </a:rPr>
              <a:t>- caring father</a:t>
            </a:r>
          </a:p>
          <a:p>
            <a:pPr marL="0" indent="0" algn="ctr">
              <a:buNone/>
            </a:pPr>
            <a:r>
              <a:rPr lang="en-US" dirty="0">
                <a:latin typeface="Arial Narrow" panose="020B0606020202030204" pitchFamily="34" charset="0"/>
                <a:cs typeface="Times New Roman" panose="02020603050405020304" pitchFamily="18" charset="0"/>
              </a:rPr>
              <a:t>- veteran of World War II</a:t>
            </a:r>
          </a:p>
          <a:p>
            <a:pPr marL="0" indent="0" algn="ctr">
              <a:buNone/>
            </a:pPr>
            <a:r>
              <a:rPr lang="en-US" dirty="0">
                <a:latin typeface="Arial Narrow" panose="020B0606020202030204" pitchFamily="34" charset="0"/>
                <a:cs typeface="Times New Roman" panose="02020603050405020304" pitchFamily="18" charset="0"/>
              </a:rPr>
              <a:t>- comic superiority complex and equally comical</a:t>
            </a:r>
          </a:p>
        </p:txBody>
      </p:sp>
      <p:pic>
        <p:nvPicPr>
          <p:cNvPr id="8" name="Picture 7"/>
          <p:cNvPicPr>
            <a:picLocks noChangeAspect="1"/>
          </p:cNvPicPr>
          <p:nvPr/>
        </p:nvPicPr>
        <p:blipFill>
          <a:blip r:embed="rId3"/>
          <a:stretch>
            <a:fillRect/>
          </a:stretch>
        </p:blipFill>
        <p:spPr>
          <a:xfrm>
            <a:off x="6398514" y="3487682"/>
            <a:ext cx="4955286" cy="3013758"/>
          </a:xfrm>
          <a:prstGeom prst="rect">
            <a:avLst/>
          </a:prstGeom>
        </p:spPr>
      </p:pic>
      <p:pic>
        <p:nvPicPr>
          <p:cNvPr id="4098" name="Picture 2" descr="Related 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48305" y="3487682"/>
            <a:ext cx="4762500" cy="301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514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solidFill>
                  <a:schemeClr val="accent4"/>
                </a:solidFill>
                <a:latin typeface="Times New Roman" panose="02020603050405020304" pitchFamily="18" charset="0"/>
                <a:cs typeface="Times New Roman" panose="02020603050405020304" pitchFamily="18" charset="0"/>
              </a:rPr>
              <a:t>What's with Andy? </a:t>
            </a:r>
            <a:br>
              <a:rPr lang="en-US" b="1" i="1" dirty="0">
                <a:solidFill>
                  <a:schemeClr val="accent4"/>
                </a:solidFill>
                <a:latin typeface="Times New Roman" panose="02020603050405020304" pitchFamily="18" charset="0"/>
                <a:cs typeface="Times New Roman" panose="02020603050405020304" pitchFamily="18" charset="0"/>
              </a:rPr>
            </a:br>
            <a:endParaRPr lang="en-US" b="1" i="1" dirty="0">
              <a:solidFill>
                <a:schemeClr val="accent4"/>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8623" y="1546996"/>
            <a:ext cx="6047509" cy="5725537"/>
          </a:xfrm>
        </p:spPr>
        <p:txBody>
          <a:bodyPr>
            <a:normAutofit/>
          </a:bodyPr>
          <a:lstStyle/>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Canadian animated series</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Noam </a:t>
            </a:r>
            <a:r>
              <a:rPr lang="en-US" dirty="0" err="1">
                <a:latin typeface="Arial Narrow" panose="020B0606020202030204" pitchFamily="34" charset="0"/>
                <a:cs typeface="Times New Roman" panose="02020603050405020304" pitchFamily="18" charset="0"/>
              </a:rPr>
              <a:t>Kaniel</a:t>
            </a:r>
            <a:r>
              <a:rPr lang="en-US" dirty="0">
                <a:latin typeface="Arial Narrow" panose="020B0606020202030204" pitchFamily="34" charset="0"/>
                <a:cs typeface="Times New Roman" panose="02020603050405020304" pitchFamily="18" charset="0"/>
              </a:rPr>
              <a:t>, Alain Garcia (season 2) &amp; Anthony </a:t>
            </a:r>
            <a:r>
              <a:rPr lang="en-US" dirty="0" err="1">
                <a:latin typeface="Arial Narrow" panose="020B0606020202030204" pitchFamily="34" charset="0"/>
                <a:cs typeface="Times New Roman" panose="02020603050405020304" pitchFamily="18" charset="0"/>
              </a:rPr>
              <a:t>Rozankovic</a:t>
            </a:r>
            <a:r>
              <a:rPr lang="en-US" dirty="0">
                <a:latin typeface="Arial Narrow" panose="020B0606020202030204" pitchFamily="34" charset="0"/>
                <a:cs typeface="Times New Roman" panose="02020603050405020304" pitchFamily="18" charset="0"/>
              </a:rPr>
              <a:t> (season 3)</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Comedy</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3 seasons</a:t>
            </a:r>
          </a:p>
          <a:p>
            <a:pPr>
              <a:buFont typeface="Courier New" panose="02070309020205020404" pitchFamily="49" charset="0"/>
              <a:buChar char="o"/>
            </a:pPr>
            <a:r>
              <a:rPr lang="en-US" dirty="0">
                <a:latin typeface="Arial Narrow" panose="020B0606020202030204" pitchFamily="34" charset="0"/>
              </a:rPr>
              <a:t> “World's greatest prankster“</a:t>
            </a:r>
          </a:p>
          <a:p>
            <a:pPr>
              <a:buFont typeface="Courier New" panose="02070309020205020404" pitchFamily="49" charset="0"/>
              <a:buChar char="o"/>
            </a:pPr>
            <a:endParaRPr lang="en-US" dirty="0">
              <a:latin typeface="Arial Narrow" panose="020B0606020202030204" pitchFamily="34" charset="0"/>
            </a:endParaRPr>
          </a:p>
          <a:p>
            <a:pPr>
              <a:buFont typeface="Courier New" panose="02070309020205020404" pitchFamily="49" charset="0"/>
              <a:buChar char="o"/>
            </a:pPr>
            <a:endParaRPr lang="en-US" dirty="0">
              <a:latin typeface="Arial Narrow" panose="020B0606020202030204" pitchFamily="34" charset="0"/>
              <a:cs typeface="Times New Roman" panose="02020603050405020304" pitchFamily="18" charset="0"/>
            </a:endParaRPr>
          </a:p>
          <a:p>
            <a:pPr>
              <a:buFont typeface="Courier New" panose="02070309020205020404" pitchFamily="49" charset="0"/>
              <a:buChar char="o"/>
            </a:pPr>
            <a:endParaRPr lang="en-US" dirty="0">
              <a:latin typeface="Arial Narrow" panose="020B0606020202030204" pitchFamily="34" charset="0"/>
              <a:cs typeface="Times New Roman" panose="02020603050405020304" pitchFamily="18" charset="0"/>
            </a:endParaRPr>
          </a:p>
        </p:txBody>
      </p:sp>
      <p:pic>
        <p:nvPicPr>
          <p:cNvPr id="4098" name="Picture 2" descr="What's with Andy? (2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564" y="1288473"/>
            <a:ext cx="4693516" cy="5049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248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s with Andy intro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863817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418011"/>
            <a:ext cx="5181600" cy="5758952"/>
          </a:xfrm>
        </p:spPr>
        <p:txBody>
          <a:bodyPr/>
          <a:lstStyle/>
          <a:p>
            <a:pPr marL="0" indent="0" algn="ctr">
              <a:buNone/>
            </a:pPr>
            <a:r>
              <a:rPr lang="en-US" b="1" dirty="0">
                <a:latin typeface="Arial Narrow" panose="020B0606020202030204" pitchFamily="34" charset="0"/>
                <a:cs typeface="Times New Roman" panose="02020603050405020304" pitchFamily="18" charset="0"/>
              </a:rPr>
              <a:t>Andrew "Andy" Larkin</a:t>
            </a:r>
          </a:p>
          <a:p>
            <a:pPr marL="0" indent="0" algn="ctr">
              <a:buNone/>
            </a:pPr>
            <a:r>
              <a:rPr lang="en-US" dirty="0">
                <a:latin typeface="Arial Narrow" panose="020B0606020202030204" pitchFamily="34" charset="0"/>
                <a:cs typeface="Times New Roman" panose="02020603050405020304" pitchFamily="18" charset="0"/>
              </a:rPr>
              <a:t>- loves to prank people </a:t>
            </a:r>
            <a:endParaRPr lang="en-US" b="1" dirty="0">
              <a:latin typeface="Arial Narrow" panose="020B0606020202030204" pitchFamily="34" charset="0"/>
              <a:cs typeface="Times New Roman" panose="02020603050405020304" pitchFamily="18" charset="0"/>
            </a:endParaRPr>
          </a:p>
          <a:p>
            <a:pPr algn="ctr">
              <a:buFontTx/>
              <a:buChar char="-"/>
            </a:pPr>
            <a:r>
              <a:rPr lang="en-US" dirty="0">
                <a:latin typeface="Arial Narrow" panose="020B0606020202030204" pitchFamily="34" charset="0"/>
                <a:cs typeface="Times New Roman" panose="02020603050405020304" pitchFamily="18" charset="0"/>
              </a:rPr>
              <a:t>13-year-old</a:t>
            </a:r>
          </a:p>
          <a:p>
            <a:pPr algn="ctr">
              <a:buFontTx/>
              <a:buChar char="-"/>
            </a:pPr>
            <a:r>
              <a:rPr lang="en-US" dirty="0">
                <a:latin typeface="Arial Narrow" panose="020B0606020202030204" pitchFamily="34" charset="0"/>
                <a:cs typeface="Times New Roman" panose="02020603050405020304" pitchFamily="18" charset="0"/>
              </a:rPr>
              <a:t>loses his pants usually</a:t>
            </a:r>
          </a:p>
          <a:p>
            <a:pPr algn="ctr">
              <a:buFontTx/>
              <a:buChar char="-"/>
            </a:pPr>
            <a:r>
              <a:rPr lang="en-US" dirty="0">
                <a:latin typeface="Arial Narrow" panose="020B0606020202030204" pitchFamily="34" charset="0"/>
                <a:cs typeface="Times New Roman" panose="02020603050405020304" pitchFamily="18" charset="0"/>
              </a:rPr>
              <a:t>interested in a certain girl</a:t>
            </a:r>
          </a:p>
        </p:txBody>
      </p:sp>
      <p:sp>
        <p:nvSpPr>
          <p:cNvPr id="4" name="Content Placeholder 3"/>
          <p:cNvSpPr>
            <a:spLocks noGrp="1"/>
          </p:cNvSpPr>
          <p:nvPr>
            <p:ph sz="half" idx="2"/>
          </p:nvPr>
        </p:nvSpPr>
        <p:spPr>
          <a:xfrm>
            <a:off x="6172200" y="418011"/>
            <a:ext cx="4983480" cy="5758952"/>
          </a:xfrm>
        </p:spPr>
        <p:txBody>
          <a:bodyPr/>
          <a:lstStyle/>
          <a:p>
            <a:pPr marL="0" indent="0" algn="ctr">
              <a:buNone/>
            </a:pPr>
            <a:r>
              <a:rPr lang="en-US" b="1" dirty="0">
                <a:latin typeface="Arial Narrow" panose="020B0606020202030204" pitchFamily="34" charset="0"/>
                <a:cs typeface="Times New Roman" panose="02020603050405020304" pitchFamily="18" charset="0"/>
              </a:rPr>
              <a:t>Daniel "Danny" </a:t>
            </a:r>
            <a:r>
              <a:rPr lang="en-US" b="1" dirty="0" err="1">
                <a:latin typeface="Arial Narrow" panose="020B0606020202030204" pitchFamily="34" charset="0"/>
                <a:cs typeface="Times New Roman" panose="02020603050405020304" pitchFamily="18" charset="0"/>
              </a:rPr>
              <a:t>Tadeus</a:t>
            </a:r>
            <a:r>
              <a:rPr lang="en-US" b="1" dirty="0">
                <a:latin typeface="Arial Narrow" panose="020B0606020202030204" pitchFamily="34" charset="0"/>
                <a:cs typeface="Times New Roman" panose="02020603050405020304" pitchFamily="18" charset="0"/>
              </a:rPr>
              <a:t> Pickett</a:t>
            </a:r>
          </a:p>
          <a:p>
            <a:pPr marL="0" indent="0" algn="ctr">
              <a:buNone/>
            </a:pPr>
            <a:r>
              <a:rPr lang="en-US" dirty="0">
                <a:latin typeface="Arial Narrow" panose="020B0606020202030204" pitchFamily="34" charset="0"/>
                <a:cs typeface="Times New Roman" panose="02020603050405020304" pitchFamily="18" charset="0"/>
              </a:rPr>
              <a:t>- the best friend and Andy's right-hand man</a:t>
            </a:r>
          </a:p>
        </p:txBody>
      </p:sp>
      <p:pic>
        <p:nvPicPr>
          <p:cNvPr id="3074" name="Picture 2" descr="Image result for what's with andy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6040" y="3237910"/>
            <a:ext cx="4067175" cy="31146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what's with andy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57260" y="3237911"/>
            <a:ext cx="4163287" cy="311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41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solidFill>
                  <a:srgbClr val="7030A0"/>
                </a:solidFill>
                <a:latin typeface="Times New Roman" panose="02020603050405020304" pitchFamily="18" charset="0"/>
                <a:cs typeface="Times New Roman" panose="02020603050405020304" pitchFamily="18" charset="0"/>
              </a:rPr>
              <a:t>Shaman King </a:t>
            </a:r>
            <a:br>
              <a:rPr lang="en-US" b="1" i="1" dirty="0">
                <a:solidFill>
                  <a:srgbClr val="7030A0"/>
                </a:solidFill>
                <a:latin typeface="Times New Roman" panose="02020603050405020304" pitchFamily="18" charset="0"/>
                <a:cs typeface="Times New Roman" panose="02020603050405020304" pitchFamily="18" charset="0"/>
              </a:rPr>
            </a:br>
            <a:endParaRPr lang="en-US" b="1" i="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9032" y="1690688"/>
            <a:ext cx="4837680" cy="4351338"/>
          </a:xfrm>
        </p:spPr>
        <p:txBody>
          <a:bodyPr>
            <a:normAutofit/>
          </a:bodyPr>
          <a:lstStyle/>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Japanese manga series</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Seiji </a:t>
            </a:r>
            <a:r>
              <a:rPr lang="en-US" dirty="0" err="1">
                <a:latin typeface="Arial Narrow" panose="020B0606020202030204" pitchFamily="34" charset="0"/>
                <a:cs typeface="Times New Roman" panose="02020603050405020304" pitchFamily="18" charset="0"/>
              </a:rPr>
              <a:t>Mizushima</a:t>
            </a:r>
            <a:endParaRPr lang="en-US" dirty="0">
              <a:latin typeface="Arial Narrow" panose="020B0606020202030204" pitchFamily="34" charset="0"/>
              <a:cs typeface="Times New Roman" panose="02020603050405020304" pitchFamily="18" charset="0"/>
            </a:endParaRP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Action-adventure, fantasy</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1 season</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Adventures of a 13-year-old shaman and his teammate a samurai warrior spirit</a:t>
            </a:r>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4219" y="1366176"/>
            <a:ext cx="5874328" cy="4883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544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431074"/>
            <a:ext cx="5181600" cy="5745889"/>
          </a:xfrm>
        </p:spPr>
        <p:txBody>
          <a:bodyPr/>
          <a:lstStyle/>
          <a:p>
            <a:pPr marL="0" indent="0" algn="ctr">
              <a:buNone/>
            </a:pPr>
            <a:r>
              <a:rPr lang="en-US" b="1" dirty="0" err="1">
                <a:latin typeface="Arial Narrow" panose="020B0606020202030204" pitchFamily="34" charset="0"/>
                <a:cs typeface="Times New Roman" panose="02020603050405020304" pitchFamily="18" charset="0"/>
              </a:rPr>
              <a:t>Yoh</a:t>
            </a:r>
            <a:r>
              <a:rPr lang="en-US" b="1" dirty="0">
                <a:latin typeface="Arial Narrow" panose="020B0606020202030204" pitchFamily="34" charset="0"/>
                <a:cs typeface="Times New Roman" panose="02020603050405020304" pitchFamily="18" charset="0"/>
              </a:rPr>
              <a:t> </a:t>
            </a:r>
            <a:r>
              <a:rPr lang="en-US" b="1" dirty="0" err="1">
                <a:latin typeface="Arial Narrow" panose="020B0606020202030204" pitchFamily="34" charset="0"/>
                <a:cs typeface="Times New Roman" panose="02020603050405020304" pitchFamily="18" charset="0"/>
              </a:rPr>
              <a:t>Asakura</a:t>
            </a:r>
            <a:endParaRPr lang="en-US" b="1" dirty="0">
              <a:latin typeface="Arial Narrow" panose="020B0606020202030204" pitchFamily="34" charset="0"/>
              <a:cs typeface="Times New Roman" panose="02020603050405020304" pitchFamily="18" charset="0"/>
            </a:endParaRPr>
          </a:p>
          <a:p>
            <a:pPr marL="0" indent="0" algn="ctr">
              <a:buNone/>
            </a:pPr>
            <a:r>
              <a:rPr lang="en-US" dirty="0">
                <a:latin typeface="Arial Narrow" panose="020B0606020202030204" pitchFamily="34" charset="0"/>
                <a:cs typeface="Times New Roman" panose="02020603050405020304" pitchFamily="18" charset="0"/>
              </a:rPr>
              <a:t>- the main protagonist</a:t>
            </a:r>
          </a:p>
          <a:p>
            <a:pPr algn="ctr">
              <a:buFontTx/>
              <a:buChar char="-"/>
            </a:pPr>
            <a:r>
              <a:rPr lang="en-US" dirty="0">
                <a:latin typeface="Arial Narrow" panose="020B0606020202030204" pitchFamily="34" charset="0"/>
                <a:cs typeface="Times New Roman" panose="02020603050405020304" pitchFamily="18" charset="0"/>
              </a:rPr>
              <a:t>ability to see ghosts</a:t>
            </a:r>
          </a:p>
          <a:p>
            <a:pPr algn="ctr">
              <a:buFontTx/>
              <a:buChar char="-"/>
            </a:pPr>
            <a:r>
              <a:rPr lang="en-US" dirty="0">
                <a:latin typeface="Arial Narrow" panose="020B0606020202030204" pitchFamily="34" charset="0"/>
                <a:cs typeface="Times New Roman" panose="02020603050405020304" pitchFamily="18" charset="0"/>
              </a:rPr>
              <a:t> motivated by a promise</a:t>
            </a:r>
          </a:p>
          <a:p>
            <a:pPr algn="ctr">
              <a:buFontTx/>
              <a:buChar char="-"/>
            </a:pPr>
            <a:endParaRPr lang="en-US" dirty="0">
              <a:latin typeface="Arial Narrow" panose="020B0606020202030204" pitchFamily="34" charset="0"/>
              <a:cs typeface="Times New Roman" panose="02020603050405020304" pitchFamily="18" charset="0"/>
            </a:endParaRPr>
          </a:p>
        </p:txBody>
      </p:sp>
      <p:sp>
        <p:nvSpPr>
          <p:cNvPr id="4" name="Content Placeholder 3"/>
          <p:cNvSpPr>
            <a:spLocks noGrp="1"/>
          </p:cNvSpPr>
          <p:nvPr>
            <p:ph sz="half" idx="2"/>
          </p:nvPr>
        </p:nvSpPr>
        <p:spPr>
          <a:xfrm>
            <a:off x="6172200" y="431074"/>
            <a:ext cx="5181600" cy="5745889"/>
          </a:xfrm>
        </p:spPr>
        <p:txBody>
          <a:bodyPr/>
          <a:lstStyle/>
          <a:p>
            <a:pPr marL="0" indent="0" algn="ctr">
              <a:buNone/>
            </a:pPr>
            <a:r>
              <a:rPr lang="en-US" b="1" dirty="0" err="1">
                <a:latin typeface="Arial Narrow" panose="020B0606020202030204" pitchFamily="34" charset="0"/>
                <a:cs typeface="Times New Roman" panose="02020603050405020304" pitchFamily="18" charset="0"/>
              </a:rPr>
              <a:t>Hao</a:t>
            </a:r>
            <a:r>
              <a:rPr lang="en-US" b="1" dirty="0">
                <a:latin typeface="Arial Narrow" panose="020B0606020202030204" pitchFamily="34" charset="0"/>
                <a:cs typeface="Times New Roman" panose="02020603050405020304" pitchFamily="18" charset="0"/>
              </a:rPr>
              <a:t> </a:t>
            </a:r>
            <a:r>
              <a:rPr lang="en-US" b="1" dirty="0" err="1">
                <a:latin typeface="Arial Narrow" panose="020B0606020202030204" pitchFamily="34" charset="0"/>
                <a:cs typeface="Times New Roman" panose="02020603050405020304" pitchFamily="18" charset="0"/>
              </a:rPr>
              <a:t>Asakura</a:t>
            </a:r>
            <a:endParaRPr lang="en-US" b="1" dirty="0">
              <a:latin typeface="Arial Narrow" panose="020B0606020202030204" pitchFamily="34" charset="0"/>
              <a:cs typeface="Times New Roman" panose="02020603050405020304" pitchFamily="18" charset="0"/>
            </a:endParaRPr>
          </a:p>
          <a:p>
            <a:pPr algn="ctr">
              <a:buFontTx/>
              <a:buChar char="-"/>
            </a:pPr>
            <a:r>
              <a:rPr lang="en-US" dirty="0">
                <a:latin typeface="Arial Narrow" panose="020B0606020202030204" pitchFamily="34" charset="0"/>
                <a:cs typeface="Times New Roman" panose="02020603050405020304" pitchFamily="18" charset="0"/>
              </a:rPr>
              <a:t>the main antagonist</a:t>
            </a:r>
          </a:p>
          <a:p>
            <a:pPr marL="0" indent="0" algn="ctr">
              <a:buNone/>
            </a:pPr>
            <a:r>
              <a:rPr lang="en-US" dirty="0">
                <a:latin typeface="Arial Narrow" panose="020B0606020202030204" pitchFamily="34" charset="0"/>
                <a:cs typeface="Times New Roman" panose="02020603050405020304" pitchFamily="18" charset="0"/>
              </a:rPr>
              <a:t>- the second reincarnation of his original self </a:t>
            </a:r>
          </a:p>
          <a:p>
            <a:pPr marL="0" indent="0" algn="ctr">
              <a:buNone/>
            </a:pPr>
            <a:r>
              <a:rPr lang="en-US" dirty="0">
                <a:latin typeface="Arial Narrow" panose="020B0606020202030204" pitchFamily="34" charset="0"/>
                <a:cs typeface="Times New Roman" panose="02020603050405020304" pitchFamily="18" charset="0"/>
              </a:rPr>
              <a:t> - the founder of the </a:t>
            </a:r>
            <a:r>
              <a:rPr lang="en-US" dirty="0" err="1">
                <a:latin typeface="Arial Narrow" panose="020B0606020202030204" pitchFamily="34" charset="0"/>
                <a:cs typeface="Times New Roman" panose="02020603050405020304" pitchFamily="18" charset="0"/>
              </a:rPr>
              <a:t>Asakura</a:t>
            </a:r>
            <a:r>
              <a:rPr lang="en-US" dirty="0">
                <a:latin typeface="Arial Narrow" panose="020B0606020202030204" pitchFamily="34" charset="0"/>
                <a:cs typeface="Times New Roman" panose="02020603050405020304" pitchFamily="18" charset="0"/>
              </a:rPr>
              <a:t> family</a:t>
            </a:r>
          </a:p>
        </p:txBody>
      </p:sp>
      <p:pic>
        <p:nvPicPr>
          <p:cNvPr id="2050"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3304017"/>
            <a:ext cx="4673781" cy="28815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3304018"/>
            <a:ext cx="5124450" cy="288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404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solidFill>
                  <a:srgbClr val="C00000"/>
                </a:solidFill>
                <a:latin typeface="Times New Roman" panose="02020603050405020304" pitchFamily="18" charset="0"/>
                <a:cs typeface="Times New Roman" panose="02020603050405020304" pitchFamily="18" charset="0"/>
              </a:rPr>
              <a:t>X-Men </a:t>
            </a:r>
            <a:br>
              <a:rPr lang="en-US" b="1" i="1" dirty="0">
                <a:solidFill>
                  <a:srgbClr val="C00000"/>
                </a:solidFill>
                <a:latin typeface="Times New Roman" panose="02020603050405020304" pitchFamily="18" charset="0"/>
                <a:cs typeface="Times New Roman" panose="02020603050405020304" pitchFamily="18" charset="0"/>
              </a:rPr>
            </a:br>
            <a:endParaRPr lang="en-US" b="1" i="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23622" y="1463040"/>
            <a:ext cx="5871882" cy="4544215"/>
          </a:xfrm>
        </p:spPr>
        <p:txBody>
          <a:bodyPr>
            <a:normAutofit/>
          </a:bodyPr>
          <a:lstStyle/>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American animated television series 	</a:t>
            </a:r>
          </a:p>
          <a:p>
            <a:pPr>
              <a:buFont typeface="Courier New" panose="02070309020205020404" pitchFamily="49" charset="0"/>
              <a:buChar char="o"/>
            </a:pPr>
            <a:r>
              <a:rPr lang="de-DE" dirty="0">
                <a:latin typeface="Arial Narrow" panose="020B0606020202030204" pitchFamily="34" charset="0"/>
                <a:cs typeface="Times New Roman" panose="02020603050405020304" pitchFamily="18" charset="0"/>
              </a:rPr>
              <a:t> Eric Lewald, Sidney Iwanter &amp; Mark Edens</a:t>
            </a:r>
          </a:p>
          <a:p>
            <a:pPr>
              <a:buFont typeface="Courier New" panose="02070309020205020404" pitchFamily="49" charset="0"/>
              <a:buChar char="o"/>
            </a:pPr>
            <a:r>
              <a:rPr lang="de-DE" dirty="0">
                <a:latin typeface="Arial Narrow" panose="020B0606020202030204" pitchFamily="34" charset="0"/>
                <a:cs typeface="Times New Roman" panose="02020603050405020304" pitchFamily="18" charset="0"/>
              </a:rPr>
              <a:t> Superhero fiction, action/adventure</a:t>
            </a:r>
          </a:p>
          <a:p>
            <a:pPr>
              <a:buFont typeface="Courier New" panose="02070309020205020404" pitchFamily="49" charset="0"/>
              <a:buChar char="o"/>
            </a:pPr>
            <a:r>
              <a:rPr lang="de-DE" dirty="0">
                <a:latin typeface="Arial Narrow" panose="020B0606020202030204" pitchFamily="34" charset="0"/>
                <a:cs typeface="Times New Roman" panose="02020603050405020304" pitchFamily="18" charset="0"/>
              </a:rPr>
              <a:t> 5 seasons</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Mutant superheroes </a:t>
            </a:r>
          </a:p>
          <a:p>
            <a:pPr>
              <a:buFont typeface="Courier New" panose="02070309020205020404" pitchFamily="49" charset="0"/>
              <a:buChar char="o"/>
            </a:pPr>
            <a:r>
              <a:rPr lang="en-US" dirty="0">
                <a:latin typeface="Arial Narrow" panose="020B0606020202030204" pitchFamily="34" charset="0"/>
                <a:cs typeface="Times New Roman" panose="02020603050405020304" pitchFamily="18" charset="0"/>
              </a:rPr>
              <a:t> Fight for justice</a:t>
            </a:r>
          </a:p>
        </p:txBody>
      </p:sp>
      <p:pic>
        <p:nvPicPr>
          <p:cNvPr id="5124" name="Picture 4" descr="X-Men (19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051" y="1145279"/>
            <a:ext cx="4731327" cy="545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281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sz="half" idx="1"/>
          </p:nvPr>
        </p:nvSpPr>
        <p:spPr>
          <a:xfrm>
            <a:off x="838200" y="482600"/>
            <a:ext cx="5181600" cy="5694363"/>
          </a:xfrm>
        </p:spPr>
        <p:txBody>
          <a:bodyPr>
            <a:noAutofit/>
          </a:bodyPr>
          <a:lstStyle/>
          <a:p>
            <a:pPr marL="0" indent="0" algn="ctr">
              <a:buNone/>
            </a:pPr>
            <a:r>
              <a:rPr lang="en-US" b="1" dirty="0">
                <a:latin typeface="Arial Narrow" panose="020B0606020202030204" pitchFamily="34" charset="0"/>
                <a:cs typeface="Times New Roman" panose="02020603050405020304" pitchFamily="18" charset="0"/>
              </a:rPr>
              <a:t>Storm</a:t>
            </a:r>
          </a:p>
          <a:p>
            <a:pPr algn="ctr">
              <a:buFontTx/>
              <a:buChar char="-"/>
            </a:pPr>
            <a:r>
              <a:rPr lang="en-US" dirty="0">
                <a:latin typeface="Arial Narrow" panose="020B0606020202030204" pitchFamily="34" charset="0"/>
                <a:cs typeface="Times New Roman" panose="02020603050405020304" pitchFamily="18" charset="0"/>
              </a:rPr>
              <a:t>orphaned at an early age</a:t>
            </a:r>
          </a:p>
          <a:p>
            <a:pPr algn="ctr">
              <a:buFontTx/>
              <a:buChar char="-"/>
            </a:pPr>
            <a:r>
              <a:rPr lang="en-US" dirty="0">
                <a:latin typeface="Arial Narrow" panose="020B0606020202030204" pitchFamily="34" charset="0"/>
                <a:cs typeface="Times New Roman" panose="02020603050405020304" pitchFamily="18" charset="0"/>
              </a:rPr>
              <a:t>claustrophobic</a:t>
            </a:r>
          </a:p>
          <a:p>
            <a:pPr marL="0" indent="0" algn="ctr">
              <a:buNone/>
            </a:pPr>
            <a:r>
              <a:rPr lang="en-US" dirty="0">
                <a:latin typeface="Arial Narrow" panose="020B0606020202030204" pitchFamily="34" charset="0"/>
                <a:cs typeface="Times New Roman" panose="02020603050405020304" pitchFamily="18" charset="0"/>
              </a:rPr>
              <a:t>- controlling weather of all</a:t>
            </a:r>
          </a:p>
        </p:txBody>
      </p:sp>
      <p:sp>
        <p:nvSpPr>
          <p:cNvPr id="4" name="Content Placeholder 3"/>
          <p:cNvSpPr>
            <a:spLocks noGrp="1"/>
          </p:cNvSpPr>
          <p:nvPr>
            <p:ph sz="half" idx="2"/>
          </p:nvPr>
        </p:nvSpPr>
        <p:spPr>
          <a:xfrm>
            <a:off x="6172200" y="483326"/>
            <a:ext cx="5181600" cy="5693637"/>
          </a:xfrm>
        </p:spPr>
        <p:txBody>
          <a:bodyPr>
            <a:normAutofit/>
          </a:bodyPr>
          <a:lstStyle/>
          <a:p>
            <a:pPr marL="0" indent="0" algn="ctr">
              <a:buNone/>
            </a:pPr>
            <a:r>
              <a:rPr lang="en-US" b="1" dirty="0">
                <a:latin typeface="Arial Narrow" panose="020B0606020202030204" pitchFamily="34" charset="0"/>
                <a:cs typeface="Times New Roman" panose="02020603050405020304" pitchFamily="18" charset="0"/>
              </a:rPr>
              <a:t>Professor X </a:t>
            </a:r>
          </a:p>
          <a:p>
            <a:pPr marL="0" indent="0" algn="ctr">
              <a:buNone/>
            </a:pPr>
            <a:r>
              <a:rPr lang="en-US" dirty="0">
                <a:latin typeface="Arial Narrow" panose="020B0606020202030204" pitchFamily="34" charset="0"/>
                <a:cs typeface="Times New Roman" panose="02020603050405020304" pitchFamily="18" charset="0"/>
              </a:rPr>
              <a:t>- the founder of the X-Men</a:t>
            </a:r>
          </a:p>
          <a:p>
            <a:pPr marL="0" indent="0" algn="ctr">
              <a:buNone/>
            </a:pPr>
            <a:r>
              <a:rPr lang="en-US" dirty="0">
                <a:latin typeface="Arial Narrow" panose="020B0606020202030204" pitchFamily="34" charset="0"/>
                <a:cs typeface="Times New Roman" panose="02020603050405020304" pitchFamily="18" charset="0"/>
              </a:rPr>
              <a:t>- a lonely man</a:t>
            </a:r>
          </a:p>
          <a:p>
            <a:pPr marL="0" indent="0" algn="ctr">
              <a:buNone/>
            </a:pPr>
            <a:r>
              <a:rPr lang="en-US" dirty="0">
                <a:latin typeface="Arial Narrow" panose="020B0606020202030204" pitchFamily="34" charset="0"/>
                <a:cs typeface="Times New Roman" panose="02020603050405020304" pitchFamily="18" charset="0"/>
              </a:rPr>
              <a:t>- possesses supremely powerful telepathic abilities</a:t>
            </a:r>
          </a:p>
        </p:txBody>
      </p:sp>
      <p:pic>
        <p:nvPicPr>
          <p:cNvPr id="5125" name="Picture 5" descr="Image result for storm x men animated series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3487783"/>
            <a:ext cx="4762500" cy="287206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age result for professor x animate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91300" y="3487783"/>
            <a:ext cx="4762500" cy="287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162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F706DA-13E8-4A4F-9260-551FB8127BD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a:extLst>
              <a:ext uri="{FF2B5EF4-FFF2-40B4-BE49-F238E27FC236}">
                <a16:creationId xmlns:a16="http://schemas.microsoft.com/office/drawing/2014/main" id="{8E0F412C-63CA-4EB1-ACDA-231B3ABCCAFA}"/>
              </a:ext>
            </a:extLst>
          </p:cNvPr>
          <p:cNvPicPr>
            <a:picLocks noChangeAspect="1"/>
          </p:cNvPicPr>
          <p:nvPr/>
        </p:nvPicPr>
        <p:blipFill rotWithShape="1">
          <a:blip r:embed="rId4">
            <a:extLst>
              <a:ext uri="{28A0092B-C50C-407E-A947-70E740481C1C}">
                <a14:useLocalDpi xmlns:a14="http://schemas.microsoft.com/office/drawing/2010/main" val="0"/>
              </a:ext>
            </a:extLst>
          </a:blip>
          <a:srcRect l="7746" r="13958" b="-3"/>
          <a:stretch/>
        </p:blipFill>
        <p:spPr>
          <a:xfrm>
            <a:off x="7552945" y="643465"/>
            <a:ext cx="3995592" cy="5103372"/>
          </a:xfrm>
          <a:prstGeom prst="rect">
            <a:avLst/>
          </a:prstGeom>
        </p:spPr>
      </p:pic>
      <p:sp>
        <p:nvSpPr>
          <p:cNvPr id="2" name="Title 1">
            <a:extLst>
              <a:ext uri="{FF2B5EF4-FFF2-40B4-BE49-F238E27FC236}">
                <a16:creationId xmlns:a16="http://schemas.microsoft.com/office/drawing/2014/main" id="{A08A281E-8039-4F6D-809C-404C89CB2373}"/>
              </a:ext>
            </a:extLst>
          </p:cNvPr>
          <p:cNvSpPr>
            <a:spLocks noGrp="1"/>
          </p:cNvSpPr>
          <p:nvPr>
            <p:ph type="title"/>
          </p:nvPr>
        </p:nvSpPr>
        <p:spPr>
          <a:xfrm>
            <a:off x="913795" y="609600"/>
            <a:ext cx="5978072" cy="970450"/>
          </a:xfrm>
        </p:spPr>
        <p:txBody>
          <a:bodyPr>
            <a:normAutofit/>
          </a:bodyPr>
          <a:lstStyle/>
          <a:p>
            <a:r>
              <a:rPr lang="en-US" dirty="0"/>
              <a:t> </a:t>
            </a:r>
            <a:endParaRPr lang="ro-RO" dirty="0"/>
          </a:p>
        </p:txBody>
      </p:sp>
      <p:sp>
        <p:nvSpPr>
          <p:cNvPr id="3" name="Content Placeholder 2">
            <a:extLst>
              <a:ext uri="{FF2B5EF4-FFF2-40B4-BE49-F238E27FC236}">
                <a16:creationId xmlns:a16="http://schemas.microsoft.com/office/drawing/2014/main" id="{93CC2FCA-3C7B-423B-ADE3-DA677E5A3D0B}"/>
              </a:ext>
            </a:extLst>
          </p:cNvPr>
          <p:cNvSpPr>
            <a:spLocks noGrp="1"/>
          </p:cNvSpPr>
          <p:nvPr>
            <p:ph idx="1"/>
          </p:nvPr>
        </p:nvSpPr>
        <p:spPr>
          <a:xfrm>
            <a:off x="913795" y="1828801"/>
            <a:ext cx="5978072" cy="3866048"/>
          </a:xfrm>
        </p:spPr>
        <p:txBody>
          <a:bodyPr anchor="ctr">
            <a:normAutofit/>
          </a:bodyPr>
          <a:lstStyle/>
          <a:p>
            <a:r>
              <a:rPr lang="en-US" dirty="0"/>
              <a:t>Location: Bolivia</a:t>
            </a:r>
          </a:p>
          <a:p>
            <a:r>
              <a:rPr lang="en-US" dirty="0"/>
              <a:t>The animals that are living in the park are of all sizes, from 300 kilograms to tapir to small insects not weighing more than 4 grams. A record number of leopards passes through the park of 19,000 square kilometers.</a:t>
            </a:r>
            <a:endParaRPr lang="ro-RO" dirty="0"/>
          </a:p>
        </p:txBody>
      </p:sp>
    </p:spTree>
    <p:extLst>
      <p:ext uri="{BB962C8B-B14F-4D97-AF65-F5344CB8AC3E}">
        <p14:creationId xmlns:p14="http://schemas.microsoft.com/office/powerpoint/2010/main" val="2257052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E0FDB-0394-4B77-AD3E-2F06EA2E8862}"/>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b="3846"/>
          <a:stretch/>
        </p:blipFill>
        <p:spPr>
          <a:xfrm>
            <a:off x="20" y="10"/>
            <a:ext cx="12191980" cy="6857990"/>
          </a:xfrm>
          <a:prstGeom prst="rect">
            <a:avLst/>
          </a:prstGeom>
        </p:spPr>
      </p:pic>
      <p:sp>
        <p:nvSpPr>
          <p:cNvPr id="2" name="Title 1">
            <a:extLst>
              <a:ext uri="{FF2B5EF4-FFF2-40B4-BE49-F238E27FC236}">
                <a16:creationId xmlns:a16="http://schemas.microsoft.com/office/drawing/2014/main" id="{A27C9C5B-E2C0-495B-801A-AF2251AAD691}"/>
              </a:ext>
            </a:extLst>
          </p:cNvPr>
          <p:cNvSpPr>
            <a:spLocks noGrp="1"/>
          </p:cNvSpPr>
          <p:nvPr>
            <p:ph type="title"/>
          </p:nvPr>
        </p:nvSpPr>
        <p:spPr>
          <a:xfrm>
            <a:off x="542734" y="2809461"/>
            <a:ext cx="10353762" cy="970450"/>
          </a:xfrm>
        </p:spPr>
        <p:txBody>
          <a:bodyPr>
            <a:normAutofit/>
          </a:bodyPr>
          <a:lstStyle/>
          <a:p>
            <a:r>
              <a:rPr lang="en-US" b="1" spc="50" dirty="0">
                <a:ln w="9525" cmpd="sng">
                  <a:solidFill>
                    <a:schemeClr val="accent1"/>
                  </a:solidFill>
                  <a:prstDash val="solid"/>
                </a:ln>
                <a:effectLst>
                  <a:glow rad="38100">
                    <a:schemeClr val="accent1">
                      <a:alpha val="40000"/>
                    </a:schemeClr>
                  </a:glow>
                </a:effectLst>
              </a:rPr>
              <a:t>Why is this a dangerous place?</a:t>
            </a:r>
            <a:endParaRPr lang="ro-RO" b="1" spc="50" dirty="0">
              <a:ln w="9525" cmpd="sng">
                <a:solidFill>
                  <a:schemeClr val="accent1"/>
                </a:solidFill>
                <a:prstDash val="solid"/>
              </a:ln>
              <a:effectLst>
                <a:glow rad="38100">
                  <a:schemeClr val="accent1">
                    <a:alpha val="40000"/>
                  </a:schemeClr>
                </a:glow>
              </a:effectLst>
            </a:endParaRPr>
          </a:p>
        </p:txBody>
      </p:sp>
    </p:spTree>
    <p:extLst>
      <p:ext uri="{BB962C8B-B14F-4D97-AF65-F5344CB8AC3E}">
        <p14:creationId xmlns:p14="http://schemas.microsoft.com/office/powerpoint/2010/main" val="3713474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ECC8-EC98-41AC-947B-00D6EE5601A3}"/>
              </a:ext>
            </a:extLst>
          </p:cNvPr>
          <p:cNvSpPr>
            <a:spLocks noGrp="1"/>
          </p:cNvSpPr>
          <p:nvPr>
            <p:ph type="title"/>
          </p:nvPr>
        </p:nvSpPr>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 Snakes Island</a:t>
            </a:r>
            <a:endParaRPr lang="ro-RO"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356885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115FFBB-C8EA-4BA2-A5DD-FE37795051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8" name="Picture 7">
            <a:extLst>
              <a:ext uri="{FF2B5EF4-FFF2-40B4-BE49-F238E27FC236}">
                <a16:creationId xmlns:a16="http://schemas.microsoft.com/office/drawing/2014/main" id="{CFA3E3A6-E3C6-49AB-A29C-1F3601B64AE1}"/>
              </a:ext>
            </a:extLst>
          </p:cNvPr>
          <p:cNvPicPr>
            <a:picLocks noChangeAspect="1"/>
          </p:cNvPicPr>
          <p:nvPr/>
        </p:nvPicPr>
        <p:blipFill rotWithShape="1">
          <a:blip r:embed="rId4">
            <a:extLst>
              <a:ext uri="{28A0092B-C50C-407E-A947-70E740481C1C}">
                <a14:useLocalDpi xmlns:a14="http://schemas.microsoft.com/office/drawing/2010/main" val="0"/>
              </a:ext>
            </a:extLst>
          </a:blip>
          <a:srcRect l="15147" r="1558" b="-2"/>
          <a:stretch/>
        </p:blipFill>
        <p:spPr>
          <a:xfrm>
            <a:off x="1046760" y="2129667"/>
            <a:ext cx="4065464" cy="3258006"/>
          </a:xfrm>
          <a:prstGeom prst="rect">
            <a:avLst/>
          </a:prstGeom>
        </p:spPr>
      </p:pic>
      <p:sp>
        <p:nvSpPr>
          <p:cNvPr id="2" name="Title 1">
            <a:extLst>
              <a:ext uri="{FF2B5EF4-FFF2-40B4-BE49-F238E27FC236}">
                <a16:creationId xmlns:a16="http://schemas.microsoft.com/office/drawing/2014/main" id="{A15CCB97-FE38-4505-A5CD-CA02A775BCF5}"/>
              </a:ext>
            </a:extLst>
          </p:cNvPr>
          <p:cNvSpPr>
            <a:spLocks noGrp="1"/>
          </p:cNvSpPr>
          <p:nvPr>
            <p:ph type="title"/>
          </p:nvPr>
        </p:nvSpPr>
        <p:spPr>
          <a:xfrm>
            <a:off x="913795" y="609600"/>
            <a:ext cx="10353762" cy="970450"/>
          </a:xfrm>
        </p:spPr>
        <p:txBody>
          <a:bodyPr>
            <a:normAutofit/>
          </a:bodyPr>
          <a:lstStyle/>
          <a:p>
            <a:r>
              <a:rPr lang="en-US"/>
              <a:t>Details</a:t>
            </a:r>
            <a:endParaRPr lang="ro-RO" dirty="0"/>
          </a:p>
        </p:txBody>
      </p:sp>
      <p:sp>
        <p:nvSpPr>
          <p:cNvPr id="3" name="Content Placeholder 2">
            <a:extLst>
              <a:ext uri="{FF2B5EF4-FFF2-40B4-BE49-F238E27FC236}">
                <a16:creationId xmlns:a16="http://schemas.microsoft.com/office/drawing/2014/main" id="{403EF2EC-50D3-4232-AED0-5CBF81601078}"/>
              </a:ext>
            </a:extLst>
          </p:cNvPr>
          <p:cNvSpPr>
            <a:spLocks noGrp="1"/>
          </p:cNvSpPr>
          <p:nvPr>
            <p:ph idx="1"/>
          </p:nvPr>
        </p:nvSpPr>
        <p:spPr>
          <a:xfrm>
            <a:off x="5722862" y="1732449"/>
            <a:ext cx="5546272" cy="4058751"/>
          </a:xfrm>
        </p:spPr>
        <p:txBody>
          <a:bodyPr anchor="ctr">
            <a:normAutofit/>
          </a:bodyPr>
          <a:lstStyle/>
          <a:p>
            <a:pPr marL="36900" indent="0">
              <a:buNone/>
            </a:pPr>
            <a:endParaRPr lang="en-US" dirty="0"/>
          </a:p>
          <a:p>
            <a:r>
              <a:rPr lang="en-US" dirty="0"/>
              <a:t>Name: </a:t>
            </a:r>
            <a:r>
              <a:rPr lang="ro-RO" dirty="0">
                <a:effectLst/>
              </a:rPr>
              <a:t>Ilha da Queimada Grande</a:t>
            </a:r>
            <a:endParaRPr lang="en-US" dirty="0"/>
          </a:p>
          <a:p>
            <a:r>
              <a:rPr lang="en-US" dirty="0"/>
              <a:t>Location: </a:t>
            </a:r>
            <a:r>
              <a:rPr lang="en-US" dirty="0" err="1"/>
              <a:t>Brazilia</a:t>
            </a:r>
            <a:endParaRPr lang="en-US" dirty="0"/>
          </a:p>
          <a:p>
            <a:r>
              <a:rPr lang="en-US" dirty="0"/>
              <a:t>Inhabitants: between 2.000-4.000 snakes...</a:t>
            </a:r>
          </a:p>
          <a:p>
            <a:endParaRPr lang="en-US" dirty="0"/>
          </a:p>
          <a:p>
            <a:endParaRPr lang="ro-RO" dirty="0"/>
          </a:p>
        </p:txBody>
      </p:sp>
    </p:spTree>
    <p:extLst>
      <p:ext uri="{BB962C8B-B14F-4D97-AF65-F5344CB8AC3E}">
        <p14:creationId xmlns:p14="http://schemas.microsoft.com/office/powerpoint/2010/main" val="35518304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187</TotalTime>
  <Words>1705</Words>
  <Application>Microsoft Office PowerPoint</Application>
  <PresentationFormat>Widescreen</PresentationFormat>
  <Paragraphs>258</Paragraphs>
  <Slides>58</Slides>
  <Notes>2</Notes>
  <HiddenSlides>0</HiddenSlides>
  <MMClips>3</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58</vt:i4>
      </vt:variant>
    </vt:vector>
  </HeadingPairs>
  <TitlesOfParts>
    <vt:vector size="77" baseType="lpstr">
      <vt:lpstr>AR JULIAN</vt:lpstr>
      <vt:lpstr>Arial</vt:lpstr>
      <vt:lpstr>Arial Narrow</vt:lpstr>
      <vt:lpstr>Calibri</vt:lpstr>
      <vt:lpstr>Calibri Light</vt:lpstr>
      <vt:lpstr>Calisto MT</vt:lpstr>
      <vt:lpstr>Century Gothic</vt:lpstr>
      <vt:lpstr>Comic Sans MS</vt:lpstr>
      <vt:lpstr>Courier New</vt:lpstr>
      <vt:lpstr>Franklin Gothic Medium</vt:lpstr>
      <vt:lpstr>Garamond</vt:lpstr>
      <vt:lpstr>Times New Roman</vt:lpstr>
      <vt:lpstr>Trebuchet MS</vt:lpstr>
      <vt:lpstr>Wingdings</vt:lpstr>
      <vt:lpstr>Wingdings 2</vt:lpstr>
      <vt:lpstr>Savon</vt:lpstr>
      <vt:lpstr>Grid</vt:lpstr>
      <vt:lpstr>Office Theme</vt:lpstr>
      <vt:lpstr>Slate</vt:lpstr>
      <vt:lpstr>PowerPoint Presentation</vt:lpstr>
      <vt:lpstr>TOP 5</vt:lpstr>
      <vt:lpstr>5. DEATH VALLEY</vt:lpstr>
      <vt:lpstr> </vt:lpstr>
      <vt:lpstr>4. Madidi National Park </vt:lpstr>
      <vt:lpstr> </vt:lpstr>
      <vt:lpstr>Why is this a dangerous place?</vt:lpstr>
      <vt:lpstr>3. Snakes Island</vt:lpstr>
      <vt:lpstr>Details</vt:lpstr>
      <vt:lpstr>The “treasure” of the island</vt:lpstr>
      <vt:lpstr>PowerPoint Presentation</vt:lpstr>
      <vt:lpstr>2. DALLOL</vt:lpstr>
      <vt:lpstr> </vt:lpstr>
      <vt:lpstr>PowerPoint Presentation</vt:lpstr>
      <vt:lpstr>5. Lake natron</vt:lpstr>
      <vt:lpstr>DETAILS</vt:lpstr>
      <vt:lpstr>Attractions </vt:lpstr>
      <vt:lpstr>2. Flamingos  </vt:lpstr>
      <vt:lpstr>THE “POWER” OF WATER</vt:lpstr>
      <vt:lpstr>PowerPoint Presentation</vt:lpstr>
      <vt:lpstr>Bibliography</vt:lpstr>
      <vt:lpstr>Top 5 strange mysteries that remain unsolved</vt:lpstr>
      <vt:lpstr>The Eilean Mor Lighthouse Mystery</vt:lpstr>
      <vt:lpstr> </vt:lpstr>
      <vt:lpstr>Foo Fighters</vt:lpstr>
      <vt:lpstr> </vt:lpstr>
      <vt:lpstr>The Bouvet Island Lifeboat</vt:lpstr>
      <vt:lpstr> </vt:lpstr>
      <vt:lpstr>The Taulas Of Menorca</vt:lpstr>
      <vt:lpstr> </vt:lpstr>
      <vt:lpstr>The Patomskiy Crater</vt:lpstr>
      <vt:lpstr> </vt:lpstr>
      <vt:lpstr>PowerPoint Presentation</vt:lpstr>
      <vt:lpstr>Tornadoes</vt:lpstr>
      <vt:lpstr>Tornadoes</vt:lpstr>
      <vt:lpstr>Tornadoes-effects</vt:lpstr>
      <vt:lpstr>Earthquakes</vt:lpstr>
      <vt:lpstr>Earthquakes-Effects</vt:lpstr>
      <vt:lpstr>Volcanic Eruptions</vt:lpstr>
      <vt:lpstr>Volcanic Eruptions</vt:lpstr>
      <vt:lpstr>Volcanic Eruptions-Effects</vt:lpstr>
      <vt:lpstr>Tsunamis</vt:lpstr>
      <vt:lpstr>Tsunamis</vt:lpstr>
      <vt:lpstr>Hurricanes</vt:lpstr>
      <vt:lpstr>Hurricanes</vt:lpstr>
      <vt:lpstr>Hurricanes-Effects</vt:lpstr>
      <vt:lpstr>Top 5 Most Nostalgic TV Cartoons Of My Childhood</vt:lpstr>
      <vt:lpstr>The Kids from Room 402 </vt:lpstr>
      <vt:lpstr>PowerPoint Presentation</vt:lpstr>
      <vt:lpstr> Life with Louie  </vt:lpstr>
      <vt:lpstr>PowerPoint Presentation</vt:lpstr>
      <vt:lpstr>What's with Andy?  </vt:lpstr>
      <vt:lpstr>PowerPoint Presentation</vt:lpstr>
      <vt:lpstr>PowerPoint Presentation</vt:lpstr>
      <vt:lpstr>Shaman King  </vt:lpstr>
      <vt:lpstr>PowerPoint Presentation</vt:lpstr>
      <vt:lpstr>X-Men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5 strange mysteries that remain unsolved</dc:title>
  <dc:creator>Andreea Bucataru</dc:creator>
  <cp:lastModifiedBy>Andreea Bucataru</cp:lastModifiedBy>
  <cp:revision>49</cp:revision>
  <dcterms:created xsi:type="dcterms:W3CDTF">2018-03-21T14:51:44Z</dcterms:created>
  <dcterms:modified xsi:type="dcterms:W3CDTF">2018-03-30T05:09:39Z</dcterms:modified>
</cp:coreProperties>
</file>